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5.png"/><Relationship Id="rId4" Type="http://schemas.openxmlformats.org/officeDocument/2006/relationships/image" Target="../media/image02.png"/><Relationship Id="rId5" Type="http://schemas.openxmlformats.org/officeDocument/2006/relationships/image" Target="../media/image0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03.png"/><Relationship Id="rId5" Type="http://schemas.openxmlformats.org/officeDocument/2006/relationships/image" Target="../media/image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3.png"/><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15.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obscure.org/~jafitz/250_p1/kerberos.htm" TargetMode="External"/><Relationship Id="rId4" Type="http://schemas.openxmlformats.org/officeDocument/2006/relationships/hyperlink" Target="http://web.mit.edu/rhel-doc/5/RHEL-5-manual/Deployment_Guide-en-US/ch-kerberos.html" TargetMode="External"/><Relationship Id="rId9" Type="http://schemas.openxmlformats.org/officeDocument/2006/relationships/hyperlink" Target="https://www.youtube.com/watch?v=KD2Q-2ToloE" TargetMode="External"/><Relationship Id="rId5" Type="http://schemas.openxmlformats.org/officeDocument/2006/relationships/hyperlink" Target="https://www.sans.org/reading-room/whitepapers/windows/overview-kerberos-authentication-proto-1288" TargetMode="External"/><Relationship Id="rId6" Type="http://schemas.openxmlformats.org/officeDocument/2006/relationships/hyperlink" Target="https://en.wikipedia.org/wiki/Kerberos_(protocol)" TargetMode="External"/><Relationship Id="rId7" Type="http://schemas.openxmlformats.org/officeDocument/2006/relationships/hyperlink" Target="http://www.kerberos.org/software/whykerberos.pdf" TargetMode="External"/><Relationship Id="rId8" Type="http://schemas.openxmlformats.org/officeDocument/2006/relationships/hyperlink" Target="http://www.kerberos.org/about/FAQ.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Kerberos–Authentication and Security</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rPr lang="en"/>
              <a:t>Hou In Choi,Changlin Li,Yuqian Zhang</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540025" y="409000"/>
            <a:ext cx="4807800" cy="572700"/>
          </a:xfrm>
          <a:prstGeom prst="rect">
            <a:avLst/>
          </a:prstGeom>
        </p:spPr>
        <p:txBody>
          <a:bodyPr anchorCtr="0" anchor="t" bIns="91425" lIns="91425" rIns="91425" tIns="91425">
            <a:noAutofit/>
          </a:bodyPr>
          <a:lstStyle/>
          <a:p>
            <a:pPr lvl="0">
              <a:spcBef>
                <a:spcPts val="0"/>
              </a:spcBef>
              <a:buNone/>
            </a:pPr>
            <a:r>
              <a:rPr lang="en"/>
              <a:t>Encryption used in Kerberos</a:t>
            </a:r>
          </a:p>
        </p:txBody>
      </p:sp>
      <p:sp>
        <p:nvSpPr>
          <p:cNvPr id="126" name="Shape 126"/>
          <p:cNvSpPr txBox="1"/>
          <p:nvPr>
            <p:ph idx="1" type="body"/>
          </p:nvPr>
        </p:nvSpPr>
        <p:spPr>
          <a:xfrm>
            <a:off x="311700" y="1152475"/>
            <a:ext cx="8520600" cy="3631500"/>
          </a:xfrm>
          <a:prstGeom prst="rect">
            <a:avLst/>
          </a:prstGeom>
        </p:spPr>
        <p:txBody>
          <a:bodyPr anchorCtr="0" anchor="t" bIns="91425" lIns="91425" rIns="91425" tIns="91425">
            <a:noAutofit/>
          </a:bodyPr>
          <a:lstStyle/>
          <a:p>
            <a:pPr indent="-317500" lvl="0" marL="457200" rtl="0">
              <a:spcBef>
                <a:spcPts val="0"/>
              </a:spcBef>
              <a:spcAft>
                <a:spcPts val="0"/>
              </a:spcAft>
              <a:buClr>
                <a:schemeClr val="dk1"/>
              </a:buClr>
              <a:buSzPct val="100000"/>
              <a:buChar char="●"/>
            </a:pPr>
            <a:r>
              <a:rPr lang="en" sz="1400">
                <a:solidFill>
                  <a:schemeClr val="dk1"/>
                </a:solidFill>
              </a:rPr>
              <a:t>The cryptographic algorithm typically employed in Kerberos is </a:t>
            </a:r>
            <a:r>
              <a:rPr lang="en" sz="1400" u="sng">
                <a:solidFill>
                  <a:schemeClr val="dk1"/>
                </a:solidFill>
              </a:rPr>
              <a:t>Data Encryption Standard </a:t>
            </a:r>
            <a:r>
              <a:rPr lang="en" sz="1400">
                <a:solidFill>
                  <a:schemeClr val="dk1"/>
                </a:solidFill>
              </a:rPr>
              <a:t>(</a:t>
            </a:r>
            <a:r>
              <a:rPr b="1" lang="en" sz="1400">
                <a:solidFill>
                  <a:schemeClr val="dk1"/>
                </a:solidFill>
              </a:rPr>
              <a:t>DES</a:t>
            </a:r>
            <a:r>
              <a:rPr lang="en" sz="1400">
                <a:solidFill>
                  <a:schemeClr val="dk1"/>
                </a:solidFill>
              </a:rPr>
              <a:t>)</a:t>
            </a:r>
          </a:p>
          <a:p>
            <a:pPr lvl="0" rtl="0">
              <a:spcBef>
                <a:spcPts val="0"/>
              </a:spcBef>
              <a:spcAft>
                <a:spcPts val="0"/>
              </a:spcAft>
              <a:buNone/>
            </a:pPr>
            <a:r>
              <a:rPr b="1" lang="en" sz="1400">
                <a:solidFill>
                  <a:schemeClr val="dk1"/>
                </a:solidFill>
              </a:rPr>
              <a:t>          DES</a:t>
            </a:r>
            <a:r>
              <a:rPr lang="en" sz="1400">
                <a:solidFill>
                  <a:schemeClr val="dk1"/>
                </a:solidFill>
              </a:rPr>
              <a:t> is a standard algorithm for "private-key" cryptography. </a:t>
            </a:r>
          </a:p>
          <a:p>
            <a:pPr lvl="0" rtl="0">
              <a:spcBef>
                <a:spcPts val="0"/>
              </a:spcBef>
              <a:spcAft>
                <a:spcPts val="0"/>
              </a:spcAft>
              <a:buNone/>
            </a:pPr>
            <a:r>
              <a:t/>
            </a:r>
            <a:endParaRPr sz="1300">
              <a:solidFill>
                <a:schemeClr val="dk1"/>
              </a:solidFill>
            </a:endParaRPr>
          </a:p>
          <a:p>
            <a:pPr lvl="0" rtl="0">
              <a:spcBef>
                <a:spcPts val="0"/>
              </a:spcBef>
              <a:spcAft>
                <a:spcPts val="0"/>
              </a:spcAft>
              <a:buNone/>
            </a:pPr>
            <a:r>
              <a:t/>
            </a:r>
            <a:endParaRPr sz="1400">
              <a:solidFill>
                <a:schemeClr val="dk1"/>
              </a:solidFill>
              <a:highlight>
                <a:srgbClr val="FFFFFF"/>
              </a:highlight>
            </a:endParaRPr>
          </a:p>
          <a:p>
            <a:pPr indent="-317500" lvl="0" marL="457200" rtl="0">
              <a:spcBef>
                <a:spcPts val="0"/>
              </a:spcBef>
              <a:spcAft>
                <a:spcPts val="0"/>
              </a:spcAft>
              <a:buClr>
                <a:schemeClr val="dk1"/>
              </a:buClr>
              <a:buSzPct val="100000"/>
              <a:buChar char="●"/>
            </a:pPr>
            <a:r>
              <a:rPr lang="en" sz="1400">
                <a:solidFill>
                  <a:schemeClr val="dk1"/>
                </a:solidFill>
                <a:highlight>
                  <a:srgbClr val="FFFFFF"/>
                </a:highlight>
              </a:rPr>
              <a:t>In Kerberos, a central authentication server certifies the identities of all entities </a:t>
            </a:r>
          </a:p>
          <a:p>
            <a:pPr lvl="0" rtl="0">
              <a:spcBef>
                <a:spcPts val="0"/>
              </a:spcBef>
              <a:spcAft>
                <a:spcPts val="0"/>
              </a:spcAft>
              <a:buNone/>
            </a:pPr>
            <a:r>
              <a:t/>
            </a:r>
            <a:endParaRPr sz="1400">
              <a:solidFill>
                <a:schemeClr val="dk1"/>
              </a:solidFill>
              <a:highlight>
                <a:srgbClr val="FFFFFF"/>
              </a:highlight>
            </a:endParaRPr>
          </a:p>
          <a:p>
            <a:pPr indent="457200" lvl="0" rtl="0">
              <a:spcBef>
                <a:spcPts val="0"/>
              </a:spcBef>
              <a:spcAft>
                <a:spcPts val="0"/>
              </a:spcAft>
              <a:buNone/>
            </a:pPr>
            <a:r>
              <a:rPr lang="en" sz="1400">
                <a:solidFill>
                  <a:schemeClr val="dk1"/>
                </a:solidFill>
                <a:highlight>
                  <a:srgbClr val="FFFFFF"/>
                </a:highlight>
              </a:rPr>
              <a:t> </a:t>
            </a:r>
          </a:p>
          <a:p>
            <a:pPr indent="457200" lvl="0" rtl="0">
              <a:spcBef>
                <a:spcPts val="0"/>
              </a:spcBef>
              <a:spcAft>
                <a:spcPts val="0"/>
              </a:spcAft>
              <a:buNone/>
            </a:pPr>
            <a:r>
              <a:t/>
            </a:r>
            <a:endParaRPr sz="1400">
              <a:solidFill>
                <a:schemeClr val="dk1"/>
              </a:solidFill>
              <a:highlight>
                <a:srgbClr val="FFFFFF"/>
              </a:highlight>
            </a:endParaRPr>
          </a:p>
          <a:p>
            <a:pPr indent="-317500" lvl="0" marL="457200">
              <a:spcBef>
                <a:spcPts val="0"/>
              </a:spcBef>
              <a:spcAft>
                <a:spcPts val="0"/>
              </a:spcAft>
              <a:buClr>
                <a:schemeClr val="dk1"/>
              </a:buClr>
              <a:buSzPct val="100000"/>
              <a:buChar char="●"/>
            </a:pPr>
            <a:r>
              <a:rPr lang="en" sz="1400">
                <a:solidFill>
                  <a:schemeClr val="dk1"/>
                </a:solidFill>
                <a:highlight>
                  <a:srgbClr val="FFFFFF"/>
                </a:highlight>
              </a:rPr>
              <a:t>The functionality of Kerberos completely relies on the trustworthiness of the authentication server, which must know the password or key of every entity. It is therefore of paramount importance that the authentication server itself be completely secure. </a:t>
            </a:r>
          </a:p>
          <a:p>
            <a:pPr lvl="0">
              <a:spcBef>
                <a:spcPts val="0"/>
              </a:spcBef>
              <a:buNone/>
            </a:pPr>
            <a:r>
              <a:t/>
            </a:r>
            <a:endParaRPr sz="1400"/>
          </a:p>
          <a:p>
            <a:pPr lvl="0">
              <a:spcBef>
                <a:spcPts val="0"/>
              </a:spcBef>
              <a:buNone/>
            </a:pPr>
            <a:r>
              <a:t/>
            </a:r>
            <a:endParaRPr sz="1400"/>
          </a:p>
        </p:txBody>
      </p:sp>
      <p:sp>
        <p:nvSpPr>
          <p:cNvPr id="127" name="Shape 127"/>
          <p:cNvSpPr/>
          <p:nvPr/>
        </p:nvSpPr>
        <p:spPr>
          <a:xfrm>
            <a:off x="954150" y="2570925"/>
            <a:ext cx="596400" cy="264900"/>
          </a:xfrm>
          <a:prstGeom prst="flowChartAlternateProcess">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user</a:t>
            </a:r>
          </a:p>
        </p:txBody>
      </p:sp>
      <p:sp>
        <p:nvSpPr>
          <p:cNvPr id="128" name="Shape 128"/>
          <p:cNvSpPr/>
          <p:nvPr/>
        </p:nvSpPr>
        <p:spPr>
          <a:xfrm>
            <a:off x="1881800" y="2570925"/>
            <a:ext cx="1696200" cy="264900"/>
          </a:xfrm>
          <a:prstGeom prst="flowChartAlternateProcess">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rPr lang="en"/>
              <a:t>Client application </a:t>
            </a:r>
          </a:p>
        </p:txBody>
      </p:sp>
      <p:sp>
        <p:nvSpPr>
          <p:cNvPr id="129" name="Shape 129"/>
          <p:cNvSpPr/>
          <p:nvPr/>
        </p:nvSpPr>
        <p:spPr>
          <a:xfrm>
            <a:off x="3975625" y="2570925"/>
            <a:ext cx="993900" cy="264900"/>
          </a:xfrm>
          <a:prstGeom prst="flowChartAlternateProcess">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rPr lang="en"/>
              <a:t>a service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252025"/>
            <a:ext cx="8520600" cy="572700"/>
          </a:xfrm>
          <a:prstGeom prst="rect">
            <a:avLst/>
          </a:prstGeom>
        </p:spPr>
        <p:txBody>
          <a:bodyPr anchorCtr="0" anchor="t" bIns="91425" lIns="91425" rIns="91425" tIns="91425">
            <a:noAutofit/>
          </a:bodyPr>
          <a:lstStyle/>
          <a:p>
            <a:pPr lvl="0">
              <a:spcBef>
                <a:spcPts val="0"/>
              </a:spcBef>
              <a:buClr>
                <a:srgbClr val="000000"/>
              </a:buClr>
              <a:buSzPct val="39285"/>
              <a:buFont typeface="Arial"/>
              <a:buNone/>
            </a:pPr>
            <a:r>
              <a:rPr lang="en"/>
              <a:t>Terminology of Kerberos(prerequisite)</a:t>
            </a:r>
          </a:p>
        </p:txBody>
      </p:sp>
      <p:sp>
        <p:nvSpPr>
          <p:cNvPr id="135" name="Shape 135"/>
          <p:cNvSpPr txBox="1"/>
          <p:nvPr>
            <p:ph idx="1" type="body"/>
          </p:nvPr>
        </p:nvSpPr>
        <p:spPr>
          <a:xfrm>
            <a:off x="311700" y="863550"/>
            <a:ext cx="8388900" cy="3907200"/>
          </a:xfrm>
          <a:prstGeom prst="rect">
            <a:avLst/>
          </a:prstGeom>
        </p:spPr>
        <p:txBody>
          <a:bodyPr anchorCtr="0" anchor="t" bIns="91425" lIns="91425" rIns="91425" tIns="91425">
            <a:noAutofit/>
          </a:bodyPr>
          <a:lstStyle/>
          <a:p>
            <a:pPr indent="-228600" lvl="0" marL="457200" rtl="0">
              <a:spcBef>
                <a:spcPts val="0"/>
              </a:spcBef>
            </a:pPr>
            <a:r>
              <a:rPr b="1" lang="en" sz="1500">
                <a:solidFill>
                  <a:srgbClr val="000000"/>
                </a:solidFill>
              </a:rPr>
              <a:t>Authentication server(AS):</a:t>
            </a:r>
            <a:br>
              <a:rPr b="1" lang="en" sz="1500">
                <a:solidFill>
                  <a:srgbClr val="000000"/>
                </a:solidFill>
              </a:rPr>
            </a:br>
            <a:r>
              <a:rPr lang="en" sz="1400">
                <a:solidFill>
                  <a:schemeClr val="dk1"/>
                </a:solidFill>
              </a:rPr>
              <a:t>A server that issues tickets for the user that want to access the server. it responds to requests from clients who do not have or do not send credentials with a request. It is usually used to gain access to the ticket-granting server (TGS) service by issuing a ticket-granting ticket (TGT). The AS usually runs on the same host as the key distribution center (KDC).</a:t>
            </a:r>
          </a:p>
          <a:p>
            <a:pPr indent="-228600" lvl="0" marL="457200">
              <a:spcBef>
                <a:spcPts val="0"/>
              </a:spcBef>
              <a:buClr>
                <a:schemeClr val="dk1"/>
              </a:buClr>
            </a:pPr>
            <a:r>
              <a:rPr b="1" lang="en" sz="1500">
                <a:solidFill>
                  <a:schemeClr val="dk1"/>
                </a:solidFill>
              </a:rPr>
              <a:t>Key Distribution Center(KDC):</a:t>
            </a:r>
            <a:br>
              <a:rPr b="1" lang="en" sz="1500">
                <a:solidFill>
                  <a:schemeClr val="dk1"/>
                </a:solidFill>
              </a:rPr>
            </a:br>
            <a:r>
              <a:rPr lang="en" sz="1400">
                <a:solidFill>
                  <a:schemeClr val="dk1"/>
                </a:solidFill>
              </a:rPr>
              <a:t>Where the AS and TGS locate at. </a:t>
            </a:r>
          </a:p>
          <a:p>
            <a:pPr indent="-228600" lvl="0" marL="457200">
              <a:spcBef>
                <a:spcPts val="0"/>
              </a:spcBef>
              <a:buClr>
                <a:schemeClr val="dk1"/>
              </a:buClr>
            </a:pPr>
            <a:r>
              <a:rPr b="1" lang="en" sz="1500">
                <a:solidFill>
                  <a:schemeClr val="dk1"/>
                </a:solidFill>
              </a:rPr>
              <a:t>Ticket-Granting-Server(TGS):</a:t>
            </a:r>
            <a:br>
              <a:rPr lang="en" sz="1500">
                <a:solidFill>
                  <a:schemeClr val="dk1"/>
                </a:solidFill>
              </a:rPr>
            </a:br>
            <a:r>
              <a:rPr lang="en" sz="1400">
                <a:solidFill>
                  <a:schemeClr val="dk1"/>
                </a:solidFill>
              </a:rPr>
              <a:t>A server that issues tickets for a desired service which are in turn given to users for access to the service. The TGS usually runs on the same host as the KDC.</a:t>
            </a:r>
          </a:p>
          <a:p>
            <a:pPr indent="-228600" lvl="0" marL="457200">
              <a:spcBef>
                <a:spcPts val="0"/>
              </a:spcBef>
              <a:buClr>
                <a:schemeClr val="dk1"/>
              </a:buClr>
            </a:pPr>
            <a:r>
              <a:rPr b="1" lang="en" sz="1500">
                <a:solidFill>
                  <a:schemeClr val="dk1"/>
                </a:solidFill>
              </a:rPr>
              <a:t>Ticket-Granting-Ticket(TGT):</a:t>
            </a:r>
            <a:br>
              <a:rPr b="1" lang="en" sz="1500">
                <a:solidFill>
                  <a:schemeClr val="dk1"/>
                </a:solidFill>
              </a:rPr>
            </a:br>
            <a:r>
              <a:rPr lang="en" sz="1400">
                <a:solidFill>
                  <a:schemeClr val="dk1"/>
                </a:solidFill>
              </a:rPr>
              <a:t>A special ticket that allows the client to obtain additional tickets without applying for them from the KDC.</a:t>
            </a:r>
          </a:p>
          <a:p>
            <a:pPr lvl="0">
              <a:spcBef>
                <a:spcPts val="0"/>
              </a:spcBef>
              <a:buNone/>
            </a:pPr>
            <a:br>
              <a:rPr lang="en" sz="1500">
                <a:solidFill>
                  <a:schemeClr val="dk1"/>
                </a:solidFill>
              </a:rPr>
            </a:br>
            <a:r>
              <a:rPr lang="en" sz="1500">
                <a:solidFill>
                  <a:schemeClr val="dk1"/>
                </a:solidFill>
              </a:rPr>
              <a:t>	</a:t>
            </a:r>
          </a:p>
          <a:p>
            <a:pPr lvl="0" rtl="0">
              <a:spcBef>
                <a:spcPts val="0"/>
              </a:spcBef>
              <a:buNone/>
            </a:pPr>
            <a:r>
              <a:t/>
            </a:r>
            <a:endParaRPr sz="1500">
              <a:solidFill>
                <a:schemeClr val="dk1"/>
              </a:solidFill>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 calcmode="lin" valueType="num">
                                      <p:cBhvr additive="base">
                                        <p:cTn dur="1000"/>
                                        <p:tgtEl>
                                          <p:spTgt spid="13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 calcmode="lin" valueType="num">
                                      <p:cBhvr additive="base">
                                        <p:cTn dur="1000"/>
                                        <p:tgtEl>
                                          <p:spTgt spid="13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anim calcmode="lin" valueType="num">
                                      <p:cBhvr additive="base">
                                        <p:cTn dur="1000"/>
                                        <p:tgtEl>
                                          <p:spTgt spid="13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anim calcmode="lin" valueType="num">
                                      <p:cBhvr additive="base">
                                        <p:cTn dur="1000"/>
                                        <p:tgtEl>
                                          <p:spTgt spid="13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anim calcmode="lin" valueType="num">
                                      <p:cBhvr additive="base">
                                        <p:cTn dur="1000"/>
                                        <p:tgtEl>
                                          <p:spTgt spid="13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5" st="5"/>
                                            </p:txEl>
                                          </p:spTgt>
                                        </p:tgtEl>
                                        <p:attrNameLst>
                                          <p:attrName>style.visibility</p:attrName>
                                        </p:attrNameLst>
                                      </p:cBhvr>
                                      <p:to>
                                        <p:strVal val="visible"/>
                                      </p:to>
                                    </p:set>
                                    <p:anim calcmode="lin" valueType="num">
                                      <p:cBhvr additive="base">
                                        <p:cTn dur="1000"/>
                                        <p:tgtEl>
                                          <p:spTgt spid="13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pic>
        <p:nvPicPr>
          <p:cNvPr id="140" name="Shape 140"/>
          <p:cNvPicPr preferRelativeResize="0"/>
          <p:nvPr/>
        </p:nvPicPr>
        <p:blipFill>
          <a:blip r:embed="rId3">
            <a:alphaModFix/>
          </a:blip>
          <a:stretch>
            <a:fillRect/>
          </a:stretch>
        </p:blipFill>
        <p:spPr>
          <a:xfrm>
            <a:off x="1186100" y="246787"/>
            <a:ext cx="6509899" cy="4649924"/>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pic>
        <p:nvPicPr>
          <p:cNvPr id="145" name="Shape 145"/>
          <p:cNvPicPr preferRelativeResize="0"/>
          <p:nvPr/>
        </p:nvPicPr>
        <p:blipFill>
          <a:blip r:embed="rId3">
            <a:alphaModFix/>
          </a:blip>
          <a:stretch>
            <a:fillRect/>
          </a:stretch>
        </p:blipFill>
        <p:spPr>
          <a:xfrm>
            <a:off x="1072591" y="0"/>
            <a:ext cx="7240118" cy="51435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942100" y="34800"/>
            <a:ext cx="7558349" cy="507389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1200103" y="0"/>
            <a:ext cx="6556042" cy="5143499"/>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pic>
        <p:nvPicPr>
          <p:cNvPr id="160" name="Shape 160"/>
          <p:cNvPicPr preferRelativeResize="0"/>
          <p:nvPr/>
        </p:nvPicPr>
        <p:blipFill>
          <a:blip r:embed="rId3">
            <a:alphaModFix/>
          </a:blip>
          <a:stretch>
            <a:fillRect/>
          </a:stretch>
        </p:blipFill>
        <p:spPr>
          <a:xfrm>
            <a:off x="1454924" y="1079649"/>
            <a:ext cx="5101775" cy="375859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2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pic>
        <p:nvPicPr>
          <p:cNvPr id="165" name="Shape 165"/>
          <p:cNvPicPr preferRelativeResize="0"/>
          <p:nvPr/>
        </p:nvPicPr>
        <p:blipFill>
          <a:blip r:embed="rId3">
            <a:alphaModFix/>
          </a:blip>
          <a:stretch>
            <a:fillRect/>
          </a:stretch>
        </p:blipFill>
        <p:spPr>
          <a:xfrm>
            <a:off x="1758574" y="1245125"/>
            <a:ext cx="4200875" cy="3150649"/>
          </a:xfrm>
          <a:prstGeom prst="rect">
            <a:avLst/>
          </a:prstGeom>
          <a:noFill/>
          <a:ln>
            <a:noFill/>
          </a:ln>
        </p:spPr>
      </p:pic>
      <p:pic>
        <p:nvPicPr>
          <p:cNvPr id="166" name="Shape 166"/>
          <p:cNvPicPr preferRelativeResize="0"/>
          <p:nvPr/>
        </p:nvPicPr>
        <p:blipFill>
          <a:blip r:embed="rId4">
            <a:alphaModFix/>
          </a:blip>
          <a:stretch>
            <a:fillRect/>
          </a:stretch>
        </p:blipFill>
        <p:spPr>
          <a:xfrm>
            <a:off x="4123475" y="1353950"/>
            <a:ext cx="1176999" cy="1159700"/>
          </a:xfrm>
          <a:prstGeom prst="rect">
            <a:avLst/>
          </a:prstGeom>
          <a:noFill/>
          <a:ln>
            <a:noFill/>
          </a:ln>
        </p:spPr>
      </p:pic>
      <p:pic>
        <p:nvPicPr>
          <p:cNvPr id="167" name="Shape 167"/>
          <p:cNvPicPr preferRelativeResize="0"/>
          <p:nvPr/>
        </p:nvPicPr>
        <p:blipFill>
          <a:blip r:embed="rId5">
            <a:alphaModFix/>
          </a:blip>
          <a:stretch>
            <a:fillRect/>
          </a:stretch>
        </p:blipFill>
        <p:spPr>
          <a:xfrm>
            <a:off x="5366120" y="765875"/>
            <a:ext cx="2328450" cy="17477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2158600" y="1132937"/>
            <a:ext cx="4536775" cy="3161700"/>
          </a:xfrm>
          <a:prstGeom prst="rect">
            <a:avLst/>
          </a:prstGeom>
          <a:noFill/>
          <a:ln>
            <a:noFill/>
          </a:ln>
        </p:spPr>
      </p:pic>
      <p:pic>
        <p:nvPicPr>
          <p:cNvPr id="173" name="Shape 173"/>
          <p:cNvPicPr preferRelativeResize="0"/>
          <p:nvPr/>
        </p:nvPicPr>
        <p:blipFill>
          <a:blip r:embed="rId4">
            <a:alphaModFix/>
          </a:blip>
          <a:stretch>
            <a:fillRect/>
          </a:stretch>
        </p:blipFill>
        <p:spPr>
          <a:xfrm>
            <a:off x="6219975" y="499150"/>
            <a:ext cx="1663700" cy="1745875"/>
          </a:xfrm>
          <a:prstGeom prst="rect">
            <a:avLst/>
          </a:prstGeom>
          <a:noFill/>
          <a:ln>
            <a:noFill/>
          </a:ln>
        </p:spPr>
      </p:pic>
      <p:sp>
        <p:nvSpPr>
          <p:cNvPr id="174" name="Shape 174"/>
          <p:cNvSpPr txBox="1"/>
          <p:nvPr/>
        </p:nvSpPr>
        <p:spPr>
          <a:xfrm>
            <a:off x="3231172" y="1132925"/>
            <a:ext cx="2802300" cy="831300"/>
          </a:xfrm>
          <a:prstGeom prst="rect">
            <a:avLst/>
          </a:prstGeom>
          <a:noFill/>
          <a:ln>
            <a:noFill/>
          </a:ln>
        </p:spPr>
        <p:txBody>
          <a:bodyPr anchorCtr="0" anchor="t" bIns="91425" lIns="91425" rIns="91425" tIns="91425">
            <a:noAutofit/>
          </a:bodyPr>
          <a:lstStyle/>
          <a:p>
            <a:pPr lvl="0">
              <a:spcBef>
                <a:spcPts val="0"/>
              </a:spcBef>
              <a:buNone/>
            </a:pPr>
            <a:r>
              <a:rPr lang="en"/>
              <a:t>You need a valid ticket to access a resources because it proves your identity</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1930700" y="1153475"/>
            <a:ext cx="4754675" cy="3565999"/>
          </a:xfrm>
          <a:prstGeom prst="rect">
            <a:avLst/>
          </a:prstGeom>
          <a:noFill/>
          <a:ln>
            <a:noFill/>
          </a:ln>
        </p:spPr>
      </p:pic>
      <p:pic>
        <p:nvPicPr>
          <p:cNvPr id="180" name="Shape 180"/>
          <p:cNvPicPr preferRelativeResize="0"/>
          <p:nvPr/>
        </p:nvPicPr>
        <p:blipFill>
          <a:blip r:embed="rId4">
            <a:alphaModFix/>
          </a:blip>
          <a:stretch>
            <a:fillRect/>
          </a:stretch>
        </p:blipFill>
        <p:spPr>
          <a:xfrm>
            <a:off x="4499920" y="804475"/>
            <a:ext cx="2328450" cy="1747775"/>
          </a:xfrm>
          <a:prstGeom prst="rect">
            <a:avLst/>
          </a:prstGeom>
          <a:noFill/>
          <a:ln>
            <a:noFill/>
          </a:ln>
        </p:spPr>
      </p:pic>
      <p:pic>
        <p:nvPicPr>
          <p:cNvPr id="181" name="Shape 181"/>
          <p:cNvPicPr preferRelativeResize="0"/>
          <p:nvPr/>
        </p:nvPicPr>
        <p:blipFill>
          <a:blip r:embed="rId5">
            <a:alphaModFix/>
          </a:blip>
          <a:stretch>
            <a:fillRect/>
          </a:stretch>
        </p:blipFill>
        <p:spPr>
          <a:xfrm>
            <a:off x="4079350" y="804475"/>
            <a:ext cx="3035499" cy="209595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idx="1" type="subTitle"/>
          </p:nvPr>
        </p:nvSpPr>
        <p:spPr>
          <a:xfrm>
            <a:off x="2499300" y="580525"/>
            <a:ext cx="6285600" cy="779100"/>
          </a:xfrm>
          <a:prstGeom prst="rect">
            <a:avLst/>
          </a:prstGeom>
        </p:spPr>
        <p:txBody>
          <a:bodyPr anchorCtr="0" anchor="t" bIns="91425" lIns="91425" rIns="91425" tIns="91425">
            <a:noAutofit/>
          </a:bodyPr>
          <a:lstStyle/>
          <a:p>
            <a:pPr lvl="0" rtl="0" algn="l">
              <a:lnSpc>
                <a:spcPct val="115000"/>
              </a:lnSpc>
              <a:spcBef>
                <a:spcPts val="0"/>
              </a:spcBef>
              <a:buClr>
                <a:schemeClr val="dk1"/>
              </a:buClr>
              <a:buSzPct val="78571"/>
              <a:buFont typeface="Arial"/>
              <a:buNone/>
            </a:pPr>
            <a:r>
              <a:rPr lang="en" sz="1400">
                <a:solidFill>
                  <a:schemeClr val="dk1"/>
                </a:solidFill>
              </a:rPr>
              <a:t>The protocol was named after the character Kerberos from Greek mythology, the dangerous three-headed guard dog of Hades .</a:t>
            </a:r>
          </a:p>
          <a:p>
            <a:pPr lvl="0" rtl="0" algn="l">
              <a:lnSpc>
                <a:spcPct val="115000"/>
              </a:lnSpc>
              <a:spcBef>
                <a:spcPts val="0"/>
              </a:spcBef>
              <a:buClr>
                <a:schemeClr val="dk1"/>
              </a:buClr>
              <a:buSzPct val="78571"/>
              <a:buFont typeface="Arial"/>
              <a:buNone/>
            </a:pPr>
            <a:r>
              <a:t/>
            </a:r>
            <a:endParaRPr sz="1400">
              <a:solidFill>
                <a:schemeClr val="dk1"/>
              </a:solidFill>
            </a:endParaRPr>
          </a:p>
          <a:p>
            <a:pPr lvl="0" algn="l">
              <a:lnSpc>
                <a:spcPct val="115000"/>
              </a:lnSpc>
              <a:spcBef>
                <a:spcPts val="0"/>
              </a:spcBef>
              <a:buClr>
                <a:schemeClr val="dk1"/>
              </a:buClr>
              <a:buSzPct val="78571"/>
              <a:buFont typeface="Arial"/>
              <a:buNone/>
            </a:pPr>
            <a:r>
              <a:t/>
            </a:r>
            <a:endParaRPr sz="1400">
              <a:solidFill>
                <a:schemeClr val="dk1"/>
              </a:solidFill>
            </a:endParaRPr>
          </a:p>
        </p:txBody>
      </p:sp>
      <p:pic>
        <p:nvPicPr>
          <p:cNvPr id="61" name="Shape 61"/>
          <p:cNvPicPr preferRelativeResize="0"/>
          <p:nvPr/>
        </p:nvPicPr>
        <p:blipFill>
          <a:blip r:embed="rId3">
            <a:alphaModFix/>
          </a:blip>
          <a:stretch>
            <a:fillRect/>
          </a:stretch>
        </p:blipFill>
        <p:spPr>
          <a:xfrm>
            <a:off x="806100" y="518875"/>
            <a:ext cx="1619250" cy="1695450"/>
          </a:xfrm>
          <a:prstGeom prst="rect">
            <a:avLst/>
          </a:prstGeom>
          <a:noFill/>
          <a:ln>
            <a:noFill/>
          </a:ln>
        </p:spPr>
      </p:pic>
      <p:sp>
        <p:nvSpPr>
          <p:cNvPr id="62" name="Shape 62"/>
          <p:cNvSpPr txBox="1"/>
          <p:nvPr/>
        </p:nvSpPr>
        <p:spPr>
          <a:xfrm>
            <a:off x="2499300" y="1822825"/>
            <a:ext cx="6153300" cy="24243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800">
                <a:solidFill>
                  <a:schemeClr val="dk1"/>
                </a:solidFill>
              </a:rPr>
              <a:t>Kerberos is a network authentication protocol created by MIT, and uses symmetric-key cryptography to authenticate users to network services.</a:t>
            </a:r>
          </a:p>
        </p:txBody>
      </p:sp>
      <p:sp>
        <p:nvSpPr>
          <p:cNvPr id="63" name="Shape 63"/>
          <p:cNvSpPr txBox="1"/>
          <p:nvPr/>
        </p:nvSpPr>
        <p:spPr>
          <a:xfrm>
            <a:off x="2499300" y="1822825"/>
            <a:ext cx="2619900" cy="408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b="1" lang="en" sz="1800">
                <a:solidFill>
                  <a:schemeClr val="dk1"/>
                </a:solidFill>
              </a:rPr>
              <a:t>What is Kerberos?</a:t>
            </a:r>
          </a:p>
          <a:p>
            <a:pPr lvl="0">
              <a:spcBef>
                <a:spcPts val="0"/>
              </a:spcBef>
              <a:buNone/>
            </a:pPr>
            <a:r>
              <a:t/>
            </a:r>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000"/>
                                        <p:tgtEl>
                                          <p:spTgt spid="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1783763" y="1017725"/>
            <a:ext cx="5576475" cy="3903524"/>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1809575" y="839250"/>
            <a:ext cx="5188549" cy="3770349"/>
          </a:xfrm>
          <a:prstGeom prst="rect">
            <a:avLst/>
          </a:prstGeom>
          <a:noFill/>
          <a:ln>
            <a:noFill/>
          </a:ln>
        </p:spPr>
      </p:pic>
      <p:pic>
        <p:nvPicPr>
          <p:cNvPr id="192" name="Shape 192"/>
          <p:cNvPicPr preferRelativeResize="0"/>
          <p:nvPr/>
        </p:nvPicPr>
        <p:blipFill rotWithShape="1">
          <a:blip r:embed="rId4">
            <a:alphaModFix/>
          </a:blip>
          <a:srcRect b="0" l="0" r="5446" t="0"/>
          <a:stretch/>
        </p:blipFill>
        <p:spPr>
          <a:xfrm>
            <a:off x="4772850" y="2738400"/>
            <a:ext cx="2225275" cy="1871200"/>
          </a:xfrm>
          <a:prstGeom prst="rect">
            <a:avLst/>
          </a:prstGeom>
          <a:noFill/>
          <a:ln>
            <a:noFill/>
          </a:ln>
        </p:spPr>
      </p:pic>
      <p:pic>
        <p:nvPicPr>
          <p:cNvPr id="193" name="Shape 193"/>
          <p:cNvPicPr preferRelativeResize="0"/>
          <p:nvPr/>
        </p:nvPicPr>
        <p:blipFill>
          <a:blip r:embed="rId5">
            <a:alphaModFix/>
          </a:blip>
          <a:stretch>
            <a:fillRect/>
          </a:stretch>
        </p:blipFill>
        <p:spPr>
          <a:xfrm>
            <a:off x="1658476" y="608425"/>
            <a:ext cx="5827049" cy="423199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1464900" y="812875"/>
            <a:ext cx="6689274" cy="4145574"/>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1389124" y="422524"/>
            <a:ext cx="6365750" cy="4435699"/>
          </a:xfrm>
          <a:prstGeom prst="rect">
            <a:avLst/>
          </a:prstGeom>
          <a:noFill/>
          <a:ln>
            <a:noFill/>
          </a:ln>
        </p:spPr>
      </p:pic>
      <p:pic>
        <p:nvPicPr>
          <p:cNvPr id="204" name="Shape 204"/>
          <p:cNvPicPr preferRelativeResize="0"/>
          <p:nvPr/>
        </p:nvPicPr>
        <p:blipFill>
          <a:blip r:embed="rId4">
            <a:alphaModFix/>
          </a:blip>
          <a:stretch>
            <a:fillRect/>
          </a:stretch>
        </p:blipFill>
        <p:spPr>
          <a:xfrm>
            <a:off x="1531324" y="225787"/>
            <a:ext cx="6365731" cy="4829175"/>
          </a:xfrm>
          <a:prstGeom prst="rect">
            <a:avLst/>
          </a:prstGeom>
          <a:noFill/>
          <a:ln>
            <a:noFill/>
          </a:ln>
        </p:spPr>
      </p:pic>
      <p:pic>
        <p:nvPicPr>
          <p:cNvPr id="205" name="Shape 205"/>
          <p:cNvPicPr preferRelativeResize="0"/>
          <p:nvPr/>
        </p:nvPicPr>
        <p:blipFill>
          <a:blip r:embed="rId5">
            <a:alphaModFix/>
          </a:blip>
          <a:stretch>
            <a:fillRect/>
          </a:stretch>
        </p:blipFill>
        <p:spPr>
          <a:xfrm>
            <a:off x="1139324" y="422524"/>
            <a:ext cx="7488119" cy="463245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1153675" y="210312"/>
            <a:ext cx="7294650" cy="4722874"/>
          </a:xfrm>
          <a:prstGeom prst="rect">
            <a:avLst/>
          </a:prstGeom>
          <a:noFill/>
          <a:ln>
            <a:noFill/>
          </a:ln>
        </p:spPr>
      </p:pic>
      <p:pic>
        <p:nvPicPr>
          <p:cNvPr id="211" name="Shape 211"/>
          <p:cNvPicPr preferRelativeResize="0"/>
          <p:nvPr/>
        </p:nvPicPr>
        <p:blipFill rotWithShape="1">
          <a:blip r:embed="rId4">
            <a:alphaModFix/>
          </a:blip>
          <a:srcRect b="16114" l="43210" r="0" t="0"/>
          <a:stretch/>
        </p:blipFill>
        <p:spPr>
          <a:xfrm>
            <a:off x="4047150" y="-48075"/>
            <a:ext cx="4449249" cy="3669299"/>
          </a:xfrm>
          <a:prstGeom prst="rect">
            <a:avLst/>
          </a:prstGeom>
          <a:noFill/>
          <a:ln>
            <a:noFill/>
          </a:ln>
        </p:spPr>
      </p:pic>
      <p:pic>
        <p:nvPicPr>
          <p:cNvPr id="212" name="Shape 212"/>
          <p:cNvPicPr preferRelativeResize="0"/>
          <p:nvPr/>
        </p:nvPicPr>
        <p:blipFill>
          <a:blip r:embed="rId5">
            <a:alphaModFix/>
          </a:blip>
          <a:stretch>
            <a:fillRect/>
          </a:stretch>
        </p:blipFill>
        <p:spPr>
          <a:xfrm>
            <a:off x="3220875" y="-48075"/>
            <a:ext cx="5419750" cy="333522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pic>
        <p:nvPicPr>
          <p:cNvPr id="217" name="Shape 217"/>
          <p:cNvPicPr preferRelativeResize="0"/>
          <p:nvPr/>
        </p:nvPicPr>
        <p:blipFill>
          <a:blip r:embed="rId3">
            <a:alphaModFix/>
          </a:blip>
          <a:stretch>
            <a:fillRect/>
          </a:stretch>
        </p:blipFill>
        <p:spPr>
          <a:xfrm>
            <a:off x="1762256" y="585962"/>
            <a:ext cx="5750193" cy="3971575"/>
          </a:xfrm>
          <a:prstGeom prst="rect">
            <a:avLst/>
          </a:prstGeom>
          <a:noFill/>
          <a:ln>
            <a:noFill/>
          </a:ln>
        </p:spPr>
      </p:pic>
      <p:pic>
        <p:nvPicPr>
          <p:cNvPr id="218" name="Shape 218"/>
          <p:cNvPicPr preferRelativeResize="0"/>
          <p:nvPr/>
        </p:nvPicPr>
        <p:blipFill>
          <a:blip r:embed="rId4">
            <a:alphaModFix/>
          </a:blip>
          <a:stretch>
            <a:fillRect/>
          </a:stretch>
        </p:blipFill>
        <p:spPr>
          <a:xfrm>
            <a:off x="4010825" y="2151025"/>
            <a:ext cx="2538725" cy="2622425"/>
          </a:xfrm>
          <a:prstGeom prst="rect">
            <a:avLst/>
          </a:prstGeom>
          <a:noFill/>
          <a:ln>
            <a:noFill/>
          </a:ln>
        </p:spPr>
      </p:pic>
      <p:pic>
        <p:nvPicPr>
          <p:cNvPr id="219" name="Shape 219"/>
          <p:cNvPicPr preferRelativeResize="0"/>
          <p:nvPr/>
        </p:nvPicPr>
        <p:blipFill>
          <a:blip r:embed="rId5">
            <a:alphaModFix/>
          </a:blip>
          <a:stretch>
            <a:fillRect/>
          </a:stretch>
        </p:blipFill>
        <p:spPr>
          <a:xfrm>
            <a:off x="1035843" y="0"/>
            <a:ext cx="7072311" cy="514349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pic>
        <p:nvPicPr>
          <p:cNvPr id="224" name="Shape 224"/>
          <p:cNvPicPr preferRelativeResize="0"/>
          <p:nvPr/>
        </p:nvPicPr>
        <p:blipFill rotWithShape="1">
          <a:blip r:embed="rId3">
            <a:alphaModFix/>
          </a:blip>
          <a:srcRect b="0" l="0" r="941" t="0"/>
          <a:stretch/>
        </p:blipFill>
        <p:spPr>
          <a:xfrm>
            <a:off x="1143525" y="89775"/>
            <a:ext cx="7209924" cy="4917025"/>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pic>
        <p:nvPicPr>
          <p:cNvPr id="229" name="Shape 229"/>
          <p:cNvPicPr preferRelativeResize="0"/>
          <p:nvPr/>
        </p:nvPicPr>
        <p:blipFill rotWithShape="1">
          <a:blip r:embed="rId3">
            <a:alphaModFix/>
          </a:blip>
          <a:srcRect b="0" l="51625" r="0" t="0"/>
          <a:stretch/>
        </p:blipFill>
        <p:spPr>
          <a:xfrm>
            <a:off x="5797874" y="1353350"/>
            <a:ext cx="2246325" cy="3215524"/>
          </a:xfrm>
          <a:prstGeom prst="rect">
            <a:avLst/>
          </a:prstGeom>
          <a:noFill/>
          <a:ln>
            <a:noFill/>
          </a:ln>
        </p:spPr>
      </p:pic>
      <p:pic>
        <p:nvPicPr>
          <p:cNvPr id="230" name="Shape 230"/>
          <p:cNvPicPr preferRelativeResize="0"/>
          <p:nvPr/>
        </p:nvPicPr>
        <p:blipFill>
          <a:blip r:embed="rId4">
            <a:alphaModFix/>
          </a:blip>
          <a:stretch>
            <a:fillRect/>
          </a:stretch>
        </p:blipFill>
        <p:spPr>
          <a:xfrm>
            <a:off x="728399" y="1197200"/>
            <a:ext cx="5192850" cy="3527825"/>
          </a:xfrm>
          <a:prstGeom prst="rect">
            <a:avLst/>
          </a:prstGeom>
          <a:noFill/>
          <a:ln>
            <a:noFill/>
          </a:ln>
        </p:spPr>
      </p:pic>
      <p:pic>
        <p:nvPicPr>
          <p:cNvPr id="231" name="Shape 231"/>
          <p:cNvPicPr preferRelativeResize="0"/>
          <p:nvPr/>
        </p:nvPicPr>
        <p:blipFill>
          <a:blip r:embed="rId5">
            <a:alphaModFix/>
          </a:blip>
          <a:stretch>
            <a:fillRect/>
          </a:stretch>
        </p:blipFill>
        <p:spPr>
          <a:xfrm>
            <a:off x="728403" y="1239187"/>
            <a:ext cx="3069775" cy="3443849"/>
          </a:xfrm>
          <a:prstGeom prst="rect">
            <a:avLst/>
          </a:prstGeom>
          <a:noFill/>
          <a:ln>
            <a:noFill/>
          </a:ln>
        </p:spPr>
      </p:pic>
      <p:pic>
        <p:nvPicPr>
          <p:cNvPr id="232" name="Shape 232"/>
          <p:cNvPicPr preferRelativeResize="0"/>
          <p:nvPr/>
        </p:nvPicPr>
        <p:blipFill>
          <a:blip r:embed="rId6">
            <a:alphaModFix/>
          </a:blip>
          <a:stretch>
            <a:fillRect/>
          </a:stretch>
        </p:blipFill>
        <p:spPr>
          <a:xfrm>
            <a:off x="365175" y="948675"/>
            <a:ext cx="3432999" cy="4247550"/>
          </a:xfrm>
          <a:prstGeom prst="rect">
            <a:avLst/>
          </a:prstGeom>
          <a:noFill/>
          <a:ln>
            <a:noFill/>
          </a:ln>
        </p:spPr>
      </p:pic>
      <p:pic>
        <p:nvPicPr>
          <p:cNvPr id="233" name="Shape 233"/>
          <p:cNvPicPr preferRelativeResize="0"/>
          <p:nvPr/>
        </p:nvPicPr>
        <p:blipFill>
          <a:blip r:embed="rId7">
            <a:alphaModFix/>
          </a:blip>
          <a:stretch>
            <a:fillRect/>
          </a:stretch>
        </p:blipFill>
        <p:spPr>
          <a:xfrm>
            <a:off x="1523800" y="175825"/>
            <a:ext cx="2921750" cy="2116774"/>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191600" y="764200"/>
            <a:ext cx="6644200" cy="4059574"/>
          </a:xfrm>
          <a:prstGeom prst="rect">
            <a:avLst/>
          </a:prstGeom>
          <a:noFill/>
          <a:ln>
            <a:noFill/>
          </a:ln>
        </p:spPr>
      </p:pic>
      <p:pic>
        <p:nvPicPr>
          <p:cNvPr id="239" name="Shape 239"/>
          <p:cNvPicPr preferRelativeResize="0"/>
          <p:nvPr/>
        </p:nvPicPr>
        <p:blipFill rotWithShape="1">
          <a:blip r:embed="rId4">
            <a:alphaModFix/>
          </a:blip>
          <a:srcRect b="0" l="51625" r="0" t="0"/>
          <a:stretch/>
        </p:blipFill>
        <p:spPr>
          <a:xfrm>
            <a:off x="6835799" y="1901099"/>
            <a:ext cx="2041750" cy="2922675"/>
          </a:xfrm>
          <a:prstGeom prst="rect">
            <a:avLst/>
          </a:prstGeom>
          <a:noFill/>
          <a:ln>
            <a:noFill/>
          </a:ln>
        </p:spPr>
      </p:pic>
      <p:pic>
        <p:nvPicPr>
          <p:cNvPr id="240" name="Shape 240"/>
          <p:cNvPicPr preferRelativeResize="0"/>
          <p:nvPr/>
        </p:nvPicPr>
        <p:blipFill>
          <a:blip r:embed="rId5">
            <a:alphaModFix/>
          </a:blip>
          <a:stretch>
            <a:fillRect/>
          </a:stretch>
        </p:blipFill>
        <p:spPr>
          <a:xfrm>
            <a:off x="150250" y="198075"/>
            <a:ext cx="4152900" cy="21336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pic>
        <p:nvPicPr>
          <p:cNvPr id="245" name="Shape 245"/>
          <p:cNvPicPr preferRelativeResize="0"/>
          <p:nvPr/>
        </p:nvPicPr>
        <p:blipFill>
          <a:blip r:embed="rId3">
            <a:alphaModFix/>
          </a:blip>
          <a:stretch>
            <a:fillRect/>
          </a:stretch>
        </p:blipFill>
        <p:spPr>
          <a:xfrm>
            <a:off x="1509712" y="431987"/>
            <a:ext cx="6124575" cy="427952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Why Kerberos?</a:t>
            </a:r>
          </a:p>
        </p:txBody>
      </p:sp>
      <p:sp>
        <p:nvSpPr>
          <p:cNvPr id="69" name="Shape 6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pPr>
            <a:r>
              <a:rPr lang="en" sz="2400"/>
              <a:t>Easy to manage passwords centrally</a:t>
            </a:r>
          </a:p>
          <a:p>
            <a:pPr indent="-381000" lvl="0" marL="457200" rtl="0">
              <a:spcBef>
                <a:spcPts val="0"/>
              </a:spcBef>
              <a:buSzPct val="100000"/>
            </a:pPr>
            <a:r>
              <a:rPr lang="en" sz="2400"/>
              <a:t>Enhance security by ensuring no cleartext passwords are transmitted</a:t>
            </a:r>
          </a:p>
          <a:p>
            <a:pPr indent="-381000" lvl="0" marL="457200">
              <a:spcBef>
                <a:spcPts val="0"/>
              </a:spcBef>
              <a:buSzPct val="100000"/>
            </a:pPr>
            <a:r>
              <a:rPr lang="en" sz="2400"/>
              <a:t>Allow users to access different services with the same password</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400"/>
                                        <p:tgtEl>
                                          <p:spTgt spid="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612900" y="360900"/>
            <a:ext cx="8520600" cy="572700"/>
          </a:xfrm>
          <a:prstGeom prst="rect">
            <a:avLst/>
          </a:prstGeom>
        </p:spPr>
        <p:txBody>
          <a:bodyPr anchorCtr="0" anchor="t" bIns="91425" lIns="91425" rIns="91425" tIns="91425">
            <a:noAutofit/>
          </a:bodyPr>
          <a:lstStyle/>
          <a:p>
            <a:pPr lvl="0">
              <a:lnSpc>
                <a:spcPct val="115000"/>
              </a:lnSpc>
              <a:spcBef>
                <a:spcPts val="0"/>
              </a:spcBef>
              <a:buClr>
                <a:schemeClr val="dk1"/>
              </a:buClr>
              <a:buSzPct val="39285"/>
              <a:buFont typeface="Arial"/>
              <a:buNone/>
            </a:pPr>
            <a:r>
              <a:rPr lang="en"/>
              <a:t>Implementation(Application):</a:t>
            </a:r>
          </a:p>
        </p:txBody>
      </p:sp>
      <p:sp>
        <p:nvSpPr>
          <p:cNvPr id="251" name="Shape 251"/>
          <p:cNvSpPr txBox="1"/>
          <p:nvPr>
            <p:ph idx="1" type="body"/>
          </p:nvPr>
        </p:nvSpPr>
        <p:spPr>
          <a:xfrm>
            <a:off x="612900" y="1152475"/>
            <a:ext cx="7919700" cy="3416400"/>
          </a:xfrm>
          <a:prstGeom prst="rect">
            <a:avLst/>
          </a:prstGeom>
        </p:spPr>
        <p:txBody>
          <a:bodyPr anchorCtr="0" anchor="t" bIns="91425" lIns="91425" rIns="91425" tIns="91425">
            <a:noAutofit/>
          </a:bodyPr>
          <a:lstStyle/>
          <a:p>
            <a:pPr lvl="0">
              <a:spcBef>
                <a:spcPts val="0"/>
              </a:spcBef>
              <a:spcAft>
                <a:spcPts val="0"/>
              </a:spcAft>
              <a:buClr>
                <a:schemeClr val="dk1"/>
              </a:buClr>
              <a:buSzPct val="100000"/>
              <a:buFont typeface="Arial"/>
              <a:buNone/>
            </a:pPr>
            <a:r>
              <a:t/>
            </a:r>
            <a:endParaRPr b="1" sz="1100">
              <a:solidFill>
                <a:schemeClr val="dk1"/>
              </a:solidFill>
            </a:endParaRPr>
          </a:p>
          <a:p>
            <a:pPr lvl="0" rtl="0">
              <a:spcBef>
                <a:spcPts val="0"/>
              </a:spcBef>
              <a:spcAft>
                <a:spcPts val="0"/>
              </a:spcAft>
              <a:buNone/>
            </a:pPr>
            <a:r>
              <a:rPr lang="en" sz="1400">
                <a:solidFill>
                  <a:schemeClr val="dk1"/>
                </a:solidFill>
              </a:rPr>
              <a:t>Implementations of Kerberos are available from various vendors,</a:t>
            </a:r>
            <a:r>
              <a:rPr lang="en" sz="1400">
                <a:solidFill>
                  <a:srgbClr val="252525"/>
                </a:solidFill>
                <a:highlight>
                  <a:srgbClr val="FFFFFF"/>
                </a:highlight>
              </a:rPr>
              <a:t> Oracle, Apple Inc., Google, Microsoft, Centrify Corporation and TeamF1 Inc., and academic institutions such as the Royal Institute of Technology in Sweden, Stanford University, MIT, and vendors such as CyberSafe.</a:t>
            </a:r>
          </a:p>
          <a:p>
            <a:pPr lvl="0">
              <a:spcBef>
                <a:spcPts val="0"/>
              </a:spcBef>
              <a:spcAft>
                <a:spcPts val="0"/>
              </a:spcAft>
              <a:buClr>
                <a:schemeClr val="dk1"/>
              </a:buClr>
              <a:buSzPct val="78571"/>
              <a:buFont typeface="Arial"/>
              <a:buNone/>
            </a:pPr>
            <a:r>
              <a:t/>
            </a:r>
            <a:endParaRPr sz="1400">
              <a:solidFill>
                <a:srgbClr val="252525"/>
              </a:solidFill>
              <a:highlight>
                <a:srgbClr val="FFFFFF"/>
              </a:highlight>
            </a:endParaRPr>
          </a:p>
          <a:p>
            <a:pPr lvl="0">
              <a:spcBef>
                <a:spcPts val="0"/>
              </a:spcBef>
              <a:spcAft>
                <a:spcPts val="0"/>
              </a:spcAft>
              <a:buClr>
                <a:schemeClr val="dk1"/>
              </a:buClr>
              <a:buSzPct val="78571"/>
              <a:buFont typeface="Arial"/>
              <a:buNone/>
            </a:pPr>
            <a:r>
              <a:rPr lang="en" sz="1400">
                <a:solidFill>
                  <a:schemeClr val="dk1"/>
                </a:solidFill>
              </a:rPr>
              <a:t>And it is freely accessible in open-source form. The standard MIT distribution includes a basic set of applications, including telnet, POP email, and the Berkeley UNIX "R-commands" (such as rlogin). Other applications can be "Kerberized" by incorporating calls to Kerberos library functions. </a:t>
            </a:r>
            <a:br>
              <a:rPr lang="en" sz="1400">
                <a:solidFill>
                  <a:schemeClr val="dk1"/>
                </a:solidFill>
              </a:rPr>
            </a:b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732325" y="433000"/>
            <a:ext cx="4387200" cy="572700"/>
          </a:xfrm>
          <a:prstGeom prst="rect">
            <a:avLst/>
          </a:prstGeom>
        </p:spPr>
        <p:txBody>
          <a:bodyPr anchorCtr="0" anchor="t" bIns="91425" lIns="91425" rIns="91425" tIns="91425">
            <a:noAutofit/>
          </a:bodyPr>
          <a:lstStyle/>
          <a:p>
            <a:pPr lvl="0">
              <a:spcBef>
                <a:spcPts val="0"/>
              </a:spcBef>
              <a:buNone/>
            </a:pPr>
            <a:r>
              <a:rPr lang="en"/>
              <a:t>Advantage of kerberos:</a:t>
            </a:r>
          </a:p>
        </p:txBody>
      </p:sp>
      <p:sp>
        <p:nvSpPr>
          <p:cNvPr id="257" name="Shape 257"/>
          <p:cNvSpPr txBox="1"/>
          <p:nvPr>
            <p:ph idx="1" type="body"/>
          </p:nvPr>
        </p:nvSpPr>
        <p:spPr>
          <a:xfrm>
            <a:off x="732325" y="1152475"/>
            <a:ext cx="7607700" cy="2849400"/>
          </a:xfrm>
          <a:prstGeom prst="rect">
            <a:avLst/>
          </a:prstGeom>
        </p:spPr>
        <p:txBody>
          <a:bodyPr anchorCtr="0" anchor="t" bIns="91425" lIns="91425" rIns="91425" tIns="91425">
            <a:noAutofit/>
          </a:bodyPr>
          <a:lstStyle/>
          <a:p>
            <a:pPr indent="-330200" lvl="0" marL="457200" marR="0" rtl="0" algn="l">
              <a:lnSpc>
                <a:spcPct val="115000"/>
              </a:lnSpc>
              <a:spcBef>
                <a:spcPts val="0"/>
              </a:spcBef>
              <a:spcAft>
                <a:spcPts val="0"/>
              </a:spcAft>
              <a:buClr>
                <a:srgbClr val="000000"/>
              </a:buClr>
              <a:buSzPct val="100000"/>
              <a:buChar char="➔"/>
            </a:pPr>
            <a:r>
              <a:rPr lang="en" sz="1600">
                <a:solidFill>
                  <a:srgbClr val="000000"/>
                </a:solidFill>
              </a:rPr>
              <a:t>Open sources code for kerberos</a:t>
            </a:r>
          </a:p>
          <a:p>
            <a:pPr lvl="0" marR="0" rtl="0" algn="l">
              <a:lnSpc>
                <a:spcPct val="115000"/>
              </a:lnSpc>
              <a:spcBef>
                <a:spcPts val="0"/>
              </a:spcBef>
              <a:spcAft>
                <a:spcPts val="0"/>
              </a:spcAft>
              <a:buNone/>
            </a:pPr>
            <a:r>
              <a:t/>
            </a:r>
            <a:endParaRPr sz="1600">
              <a:solidFill>
                <a:srgbClr val="000000"/>
              </a:solidFill>
            </a:endParaRPr>
          </a:p>
          <a:p>
            <a:pPr indent="-330200" lvl="0" marL="457200" rtl="0">
              <a:spcBef>
                <a:spcPts val="0"/>
              </a:spcBef>
              <a:spcAft>
                <a:spcPts val="0"/>
              </a:spcAft>
              <a:buClr>
                <a:schemeClr val="dk1"/>
              </a:buClr>
              <a:buSzPct val="100000"/>
              <a:buChar char="➔"/>
            </a:pPr>
            <a:r>
              <a:rPr lang="en" sz="1600">
                <a:solidFill>
                  <a:schemeClr val="dk1"/>
                </a:solidFill>
              </a:rPr>
              <a:t>Eliminates the transmission of unencrypted passwords across the network</a:t>
            </a:r>
          </a:p>
          <a:p>
            <a:pPr lvl="0" rtl="0">
              <a:spcBef>
                <a:spcPts val="0"/>
              </a:spcBef>
              <a:spcAft>
                <a:spcPts val="0"/>
              </a:spcAft>
              <a:buNone/>
            </a:pPr>
            <a:r>
              <a:t/>
            </a:r>
            <a:endParaRPr sz="1600">
              <a:solidFill>
                <a:schemeClr val="dk1"/>
              </a:solidFill>
            </a:endParaRPr>
          </a:p>
          <a:p>
            <a:pPr indent="-330200" lvl="0" marL="457200" rtl="0">
              <a:spcBef>
                <a:spcPts val="0"/>
              </a:spcBef>
              <a:spcAft>
                <a:spcPts val="0"/>
              </a:spcAft>
              <a:buClr>
                <a:srgbClr val="000000"/>
              </a:buClr>
              <a:buSzPct val="100000"/>
              <a:buChar char="➔"/>
            </a:pPr>
            <a:r>
              <a:rPr lang="en" sz="1600">
                <a:solidFill>
                  <a:srgbClr val="000000"/>
                </a:solidFill>
              </a:rPr>
              <a:t>Eliminates the threat that packet sniffers would otherwise pose on a network.</a:t>
            </a:r>
          </a:p>
          <a:p>
            <a:pPr lvl="0" rtl="0">
              <a:spcBef>
                <a:spcPts val="0"/>
              </a:spcBef>
              <a:spcAft>
                <a:spcPts val="0"/>
              </a:spcAft>
              <a:buNone/>
            </a:pPr>
            <a:r>
              <a:t/>
            </a:r>
            <a:endParaRPr sz="1600">
              <a:solidFill>
                <a:srgbClr val="000000"/>
              </a:solidFill>
            </a:endParaRPr>
          </a:p>
          <a:p>
            <a:pPr indent="-330200" lvl="0" marL="457200" rtl="0">
              <a:spcBef>
                <a:spcPts val="0"/>
              </a:spcBef>
              <a:spcAft>
                <a:spcPts val="0"/>
              </a:spcAft>
              <a:buClr>
                <a:srgbClr val="000000"/>
              </a:buClr>
              <a:buSzPct val="100000"/>
              <a:buChar char="➔"/>
            </a:pPr>
            <a:r>
              <a:rPr lang="en" sz="1600">
                <a:solidFill>
                  <a:srgbClr val="000000"/>
                </a:solidFill>
              </a:rPr>
              <a:t>Mutual Authentication</a:t>
            </a:r>
          </a:p>
          <a:p>
            <a:pPr lvl="0" rtl="0">
              <a:spcBef>
                <a:spcPts val="0"/>
              </a:spcBef>
              <a:spcAft>
                <a:spcPts val="0"/>
              </a:spcAft>
              <a:buNone/>
            </a:pPr>
            <a:r>
              <a:t/>
            </a:r>
            <a:endParaRPr>
              <a:solidFill>
                <a:srgbClr val="000000"/>
              </a:solidFill>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 calcmode="lin" valueType="num">
                                      <p:cBhvr additive="base">
                                        <p:cTn dur="1000"/>
                                        <p:tgtEl>
                                          <p:spTgt spid="25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 calcmode="lin" valueType="num">
                                      <p:cBhvr additive="base">
                                        <p:cTn dur="1000"/>
                                        <p:tgtEl>
                                          <p:spTgt spid="25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 calcmode="lin" valueType="num">
                                      <p:cBhvr additive="base">
                                        <p:cTn dur="1000"/>
                                        <p:tgtEl>
                                          <p:spTgt spid="25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 calcmode="lin" valueType="num">
                                      <p:cBhvr additive="base">
                                        <p:cTn dur="1000"/>
                                        <p:tgtEl>
                                          <p:spTgt spid="25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 calcmode="lin" valueType="num">
                                      <p:cBhvr additive="base">
                                        <p:cTn dur="1000"/>
                                        <p:tgtEl>
                                          <p:spTgt spid="25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 calcmode="lin" valueType="num">
                                      <p:cBhvr additive="base">
                                        <p:cTn dur="1000"/>
                                        <p:tgtEl>
                                          <p:spTgt spid="25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anim calcmode="lin" valueType="num">
                                      <p:cBhvr additive="base">
                                        <p:cTn dur="1000"/>
                                        <p:tgtEl>
                                          <p:spTgt spid="25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7">
                                            <p:txEl>
                                              <p:pRg end="7" st="7"/>
                                            </p:txEl>
                                          </p:spTgt>
                                        </p:tgtEl>
                                        <p:attrNameLst>
                                          <p:attrName>style.visibility</p:attrName>
                                        </p:attrNameLst>
                                      </p:cBhvr>
                                      <p:to>
                                        <p:strVal val="visible"/>
                                      </p:to>
                                    </p:set>
                                    <p:anim calcmode="lin" valueType="num">
                                      <p:cBhvr additive="base">
                                        <p:cTn dur="1000"/>
                                        <p:tgtEl>
                                          <p:spTgt spid="25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Drawback and limitation:</a:t>
            </a:r>
          </a:p>
        </p:txBody>
      </p:sp>
      <p:sp>
        <p:nvSpPr>
          <p:cNvPr id="263" name="Shape 26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17500" lvl="0" marL="457200" rtl="0">
              <a:lnSpc>
                <a:spcPct val="150000"/>
              </a:lnSpc>
              <a:spcBef>
                <a:spcPts val="0"/>
              </a:spcBef>
              <a:buSzPct val="100000"/>
              <a:buChar char="❏"/>
            </a:pPr>
            <a:r>
              <a:rPr lang="en" sz="1400">
                <a:solidFill>
                  <a:srgbClr val="000000"/>
                </a:solidFill>
              </a:rPr>
              <a:t>Password guessing</a:t>
            </a:r>
          </a:p>
          <a:p>
            <a:pPr indent="-317500" lvl="0" marL="457200" rtl="0">
              <a:spcBef>
                <a:spcPts val="0"/>
              </a:spcBef>
              <a:spcAft>
                <a:spcPts val="0"/>
              </a:spcAft>
              <a:buSzPct val="100000"/>
              <a:buChar char="❏"/>
            </a:pPr>
            <a:r>
              <a:rPr lang="en" sz="1400">
                <a:solidFill>
                  <a:schemeClr val="dk1"/>
                </a:solidFill>
              </a:rPr>
              <a:t>Single point of failure: It requires continuous availability of a central server</a:t>
            </a:r>
          </a:p>
          <a:p>
            <a:pPr indent="-317500" lvl="0" marL="457200" rtl="0">
              <a:lnSpc>
                <a:spcPct val="150000"/>
              </a:lnSpc>
              <a:spcBef>
                <a:spcPts val="0"/>
              </a:spcBef>
              <a:buSzPct val="100000"/>
              <a:buChar char="❏"/>
            </a:pPr>
            <a:r>
              <a:rPr lang="en" sz="1400">
                <a:solidFill>
                  <a:schemeClr val="dk1"/>
                </a:solidFill>
              </a:rPr>
              <a:t>Kerberos has strict time requirements, which means the clocks of the involved hosts must be synchronized within configured limits.</a:t>
            </a:r>
          </a:p>
          <a:p>
            <a:pPr indent="-317500" lvl="0" marL="457200" rtl="0">
              <a:lnSpc>
                <a:spcPct val="150000"/>
              </a:lnSpc>
              <a:spcBef>
                <a:spcPts val="0"/>
              </a:spcBef>
              <a:buSzPct val="100000"/>
              <a:buChar char="❏"/>
            </a:pPr>
            <a:r>
              <a:rPr lang="en" sz="1400">
                <a:solidFill>
                  <a:schemeClr val="dk1"/>
                </a:solidFill>
              </a:rPr>
              <a:t>Kerberos cannot be used in scenarios where users want to connect to services from unknown/untrusted clients as in a typical Internet or cloud computer scenario, where the authentication provider typically does not have knowledge about the user's client system. </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 calcmode="lin" valueType="num">
                                      <p:cBhvr additive="base">
                                        <p:cTn dur="1000"/>
                                        <p:tgtEl>
                                          <p:spTgt spid="26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 calcmode="lin" valueType="num">
                                      <p:cBhvr additive="base">
                                        <p:cTn dur="1000"/>
                                        <p:tgtEl>
                                          <p:spTgt spid="26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anim calcmode="lin" valueType="num">
                                      <p:cBhvr additive="base">
                                        <p:cTn dur="1000"/>
                                        <p:tgtEl>
                                          <p:spTgt spid="26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anim calcmode="lin" valueType="num">
                                      <p:cBhvr additive="base">
                                        <p:cTn dur="1000"/>
                                        <p:tgtEl>
                                          <p:spTgt spid="26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Conclusion:</a:t>
            </a:r>
          </a:p>
        </p:txBody>
      </p:sp>
      <p:sp>
        <p:nvSpPr>
          <p:cNvPr id="269" name="Shape 269"/>
          <p:cNvSpPr txBox="1"/>
          <p:nvPr>
            <p:ph idx="1" type="body"/>
          </p:nvPr>
        </p:nvSpPr>
        <p:spPr>
          <a:xfrm>
            <a:off x="311700" y="1152475"/>
            <a:ext cx="8520600" cy="3666600"/>
          </a:xfrm>
          <a:prstGeom prst="rect">
            <a:avLst/>
          </a:prstGeom>
        </p:spPr>
        <p:txBody>
          <a:bodyPr anchorCtr="0" anchor="t" bIns="91425" lIns="91425" rIns="91425" tIns="91425">
            <a:noAutofit/>
          </a:bodyPr>
          <a:lstStyle/>
          <a:p>
            <a:pPr lvl="0" rtl="0">
              <a:spcBef>
                <a:spcPts val="0"/>
              </a:spcBef>
              <a:spcAft>
                <a:spcPts val="0"/>
              </a:spcAft>
              <a:buClr>
                <a:schemeClr val="dk1"/>
              </a:buClr>
              <a:buSzPct val="78571"/>
              <a:buFont typeface="Arial"/>
              <a:buNone/>
            </a:pPr>
            <a:r>
              <a:rPr lang="en" sz="1400">
                <a:solidFill>
                  <a:schemeClr val="dk1"/>
                </a:solidFill>
                <a:highlight>
                  <a:srgbClr val="FFFFFF"/>
                </a:highlight>
              </a:rPr>
              <a:t>As a mature product, Kerberos has undergone significant revision.</a:t>
            </a:r>
          </a:p>
          <a:p>
            <a:pPr indent="-317500" lvl="0" marL="457200" rtl="0">
              <a:spcBef>
                <a:spcPts val="0"/>
              </a:spcBef>
              <a:spcAft>
                <a:spcPts val="0"/>
              </a:spcAft>
              <a:buClr>
                <a:schemeClr val="dk1"/>
              </a:buClr>
              <a:buSzPct val="100000"/>
              <a:buChar char="★"/>
            </a:pPr>
            <a:r>
              <a:rPr lang="en" sz="1400">
                <a:solidFill>
                  <a:schemeClr val="dk1"/>
                </a:solidFill>
              </a:rPr>
              <a:t>Past (Version 1- 4)</a:t>
            </a:r>
          </a:p>
          <a:p>
            <a:pPr indent="0" lvl="0" marL="0" marR="0" rtl="0" algn="l">
              <a:lnSpc>
                <a:spcPct val="115000"/>
              </a:lnSpc>
              <a:spcBef>
                <a:spcPts val="0"/>
              </a:spcBef>
              <a:spcAft>
                <a:spcPts val="0"/>
              </a:spcAft>
              <a:buNone/>
            </a:pPr>
            <a:r>
              <a:rPr lang="en" sz="1200">
                <a:solidFill>
                  <a:schemeClr val="dk1"/>
                </a:solidFill>
                <a:highlight>
                  <a:srgbClr val="FFFFFF"/>
                </a:highlight>
              </a:rPr>
              <a:t>MIT developed Kerberos to protect network services provided by Project Athena. The protocol is based on the earlier Needham–Schroeder symmetric key protocol. Several versions of the protocol exist; versions 1–3 occurred only internally at MIT. Kerberos version 4 was published in the late 1980s, although they had targeted it primarily for Project Athena.</a:t>
            </a:r>
          </a:p>
          <a:p>
            <a:pPr lvl="0" rtl="0">
              <a:spcBef>
                <a:spcPts val="0"/>
              </a:spcBef>
              <a:spcAft>
                <a:spcPts val="0"/>
              </a:spcAft>
              <a:buNone/>
            </a:pPr>
            <a:r>
              <a:t/>
            </a:r>
            <a:endParaRPr sz="1400">
              <a:solidFill>
                <a:schemeClr val="dk1"/>
              </a:solidFill>
            </a:endParaRPr>
          </a:p>
          <a:p>
            <a:pPr indent="-317500" lvl="0" marL="457200" rtl="0">
              <a:spcBef>
                <a:spcPts val="0"/>
              </a:spcBef>
              <a:spcAft>
                <a:spcPts val="0"/>
              </a:spcAft>
              <a:buClr>
                <a:schemeClr val="dk1"/>
              </a:buClr>
              <a:buSzPct val="100000"/>
              <a:buChar char="★"/>
            </a:pPr>
            <a:r>
              <a:rPr lang="en" sz="1400">
                <a:solidFill>
                  <a:schemeClr val="dk1"/>
                </a:solidFill>
              </a:rPr>
              <a:t>Present (Version 5)</a:t>
            </a:r>
          </a:p>
          <a:p>
            <a:pPr lvl="0" rtl="0">
              <a:spcBef>
                <a:spcPts val="0"/>
              </a:spcBef>
              <a:spcAft>
                <a:spcPts val="0"/>
              </a:spcAft>
              <a:buNone/>
            </a:pPr>
            <a:r>
              <a:rPr lang="en" sz="1200">
                <a:solidFill>
                  <a:schemeClr val="dk1"/>
                </a:solidFill>
                <a:highlight>
                  <a:srgbClr val="FFFFFF"/>
                </a:highlight>
              </a:rPr>
              <a:t>The last major revision, Kerberos Version 5, addressed many previously identified limitations:</a:t>
            </a:r>
          </a:p>
          <a:p>
            <a:pPr indent="-304800" lvl="0" marL="457200" rtl="0">
              <a:spcBef>
                <a:spcPts val="0"/>
              </a:spcBef>
              <a:spcAft>
                <a:spcPts val="0"/>
              </a:spcAft>
              <a:buClr>
                <a:schemeClr val="dk1"/>
              </a:buClr>
              <a:buSzPct val="100000"/>
              <a:buChar char="-"/>
            </a:pPr>
            <a:r>
              <a:rPr lang="en" sz="1200">
                <a:solidFill>
                  <a:schemeClr val="dk1"/>
                </a:solidFill>
                <a:highlight>
                  <a:srgbClr val="FFFFFF"/>
                </a:highlight>
              </a:rPr>
              <a:t>Added support for forwardable, renewable, and postdated tickets.</a:t>
            </a:r>
          </a:p>
          <a:p>
            <a:pPr indent="-304800" lvl="0" marL="457200" rtl="0">
              <a:spcBef>
                <a:spcPts val="0"/>
              </a:spcBef>
              <a:spcAft>
                <a:spcPts val="0"/>
              </a:spcAft>
              <a:buClr>
                <a:schemeClr val="dk1"/>
              </a:buClr>
              <a:buSzPct val="100000"/>
              <a:buChar char="-"/>
            </a:pPr>
            <a:r>
              <a:rPr lang="en" sz="1200">
                <a:solidFill>
                  <a:schemeClr val="dk1"/>
                </a:solidFill>
                <a:highlight>
                  <a:srgbClr val="FFFFFF"/>
                </a:highlight>
              </a:rPr>
              <a:t>Kerberos tickets can now contain multiple IP addresses and addresses for different types of networking protocols. </a:t>
            </a:r>
          </a:p>
          <a:p>
            <a:pPr indent="-304800" lvl="0" marL="457200" rtl="0">
              <a:spcBef>
                <a:spcPts val="0"/>
              </a:spcBef>
              <a:spcAft>
                <a:spcPts val="0"/>
              </a:spcAft>
              <a:buClr>
                <a:schemeClr val="dk1"/>
              </a:buClr>
              <a:buSzPct val="100000"/>
              <a:buChar char="-"/>
            </a:pPr>
            <a:r>
              <a:rPr lang="en" sz="1200">
                <a:solidFill>
                  <a:schemeClr val="dk1"/>
                </a:solidFill>
                <a:highlight>
                  <a:srgbClr val="FFFFFF"/>
                </a:highlight>
              </a:rPr>
              <a:t>Replay caches keep track of recently issued tickets and do not allow the same ticket to be used twice in a row.</a:t>
            </a:r>
          </a:p>
          <a:p>
            <a:pPr indent="-304800" lvl="0" marL="457200" rtl="0">
              <a:spcBef>
                <a:spcPts val="0"/>
              </a:spcBef>
              <a:spcAft>
                <a:spcPts val="0"/>
              </a:spcAft>
              <a:buClr>
                <a:schemeClr val="dk1"/>
              </a:buClr>
              <a:buSzPct val="100000"/>
              <a:buChar char="-"/>
            </a:pPr>
            <a:r>
              <a:rPr lang="en" sz="1200">
                <a:solidFill>
                  <a:schemeClr val="dk1"/>
                </a:solidFill>
                <a:highlight>
                  <a:srgbClr val="FFFFFF"/>
                </a:highlight>
              </a:rPr>
              <a:t>There is now support for transitive cross-realm authentication which removes the requirement that each pair of realms that wish to allow authentication must share a secret. </a:t>
            </a:r>
          </a:p>
          <a:p>
            <a:pPr lvl="0" rtl="0">
              <a:spcBef>
                <a:spcPts val="0"/>
              </a:spcBef>
              <a:spcAft>
                <a:spcPts val="0"/>
              </a:spcAft>
              <a:buClr>
                <a:schemeClr val="dk1"/>
              </a:buClr>
              <a:buSzPct val="78571"/>
              <a:buFont typeface="Arial"/>
              <a:buNone/>
            </a:pPr>
            <a:r>
              <a:t/>
            </a:r>
            <a:endParaRPr sz="1400">
              <a:solidFill>
                <a:schemeClr val="dk1"/>
              </a:solidFill>
            </a:endParaRPr>
          </a:p>
          <a:p>
            <a:pPr lvl="0">
              <a:spcBef>
                <a:spcPts val="0"/>
              </a:spcBef>
              <a:buNone/>
            </a:pPr>
            <a:r>
              <a:t/>
            </a:r>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idx="1" type="body"/>
          </p:nvPr>
        </p:nvSpPr>
        <p:spPr>
          <a:xfrm>
            <a:off x="504725" y="336500"/>
            <a:ext cx="8184000" cy="4230300"/>
          </a:xfrm>
          <a:prstGeom prst="rect">
            <a:avLst/>
          </a:prstGeom>
        </p:spPr>
        <p:txBody>
          <a:bodyPr anchorCtr="0" anchor="t" bIns="91425" lIns="91425" rIns="91425" tIns="91425">
            <a:noAutofit/>
          </a:bodyPr>
          <a:lstStyle/>
          <a:p>
            <a:pPr lvl="0">
              <a:spcBef>
                <a:spcPts val="0"/>
              </a:spcBef>
              <a:buNone/>
            </a:pPr>
            <a:r>
              <a:t/>
            </a:r>
            <a:endParaRPr sz="1400">
              <a:solidFill>
                <a:schemeClr val="dk1"/>
              </a:solidFill>
              <a:highlight>
                <a:srgbClr val="FFFFFF"/>
              </a:highlight>
            </a:endParaRPr>
          </a:p>
          <a:p>
            <a:pPr indent="-317500" lvl="0" marL="457200" rtl="0">
              <a:spcBef>
                <a:spcPts val="0"/>
              </a:spcBef>
              <a:buClr>
                <a:schemeClr val="dk1"/>
              </a:buClr>
              <a:buSzPct val="100000"/>
              <a:buChar char="★"/>
            </a:pPr>
            <a:r>
              <a:rPr lang="en" sz="1400">
                <a:solidFill>
                  <a:schemeClr val="dk1"/>
                </a:solidFill>
              </a:rPr>
              <a:t>Future (Version ?)</a:t>
            </a:r>
          </a:p>
          <a:p>
            <a:pPr indent="0" lvl="0" marL="0" marR="0" rtl="0" algn="l">
              <a:lnSpc>
                <a:spcPct val="115000"/>
              </a:lnSpc>
              <a:spcBef>
                <a:spcPts val="0"/>
              </a:spcBef>
              <a:spcAft>
                <a:spcPts val="0"/>
              </a:spcAft>
              <a:buNone/>
            </a:pPr>
            <a:r>
              <a:rPr lang="en" sz="1200">
                <a:solidFill>
                  <a:schemeClr val="dk1"/>
                </a:solidFill>
                <a:highlight>
                  <a:srgbClr val="FFFFFF"/>
                </a:highlight>
              </a:rPr>
              <a:t>Kerberos' many strengths are attested to by its wide adoption as an industry standard. </a:t>
            </a:r>
          </a:p>
          <a:p>
            <a:pPr indent="0" lvl="0" marL="0" marR="0" rtl="0" algn="l">
              <a:lnSpc>
                <a:spcPct val="115000"/>
              </a:lnSpc>
              <a:spcBef>
                <a:spcPts val="0"/>
              </a:spcBef>
              <a:spcAft>
                <a:spcPts val="0"/>
              </a:spcAft>
              <a:buNone/>
            </a:pPr>
            <a:r>
              <a:rPr lang="en" sz="1200">
                <a:solidFill>
                  <a:schemeClr val="dk1"/>
                </a:solidFill>
                <a:highlight>
                  <a:srgbClr val="FFFFFF"/>
                </a:highlight>
              </a:rPr>
              <a:t>It seems certain to continue to play a role in small networks with strict authentication requirements. </a:t>
            </a:r>
          </a:p>
          <a:p>
            <a:pPr indent="0" lvl="0" marL="0" marR="0" rtl="0" algn="l">
              <a:lnSpc>
                <a:spcPct val="115000"/>
              </a:lnSpc>
              <a:spcBef>
                <a:spcPts val="0"/>
              </a:spcBef>
              <a:spcAft>
                <a:spcPts val="0"/>
              </a:spcAft>
              <a:buNone/>
            </a:pPr>
            <a:r>
              <a:rPr lang="en" sz="1200">
                <a:solidFill>
                  <a:schemeClr val="dk1"/>
                </a:solidFill>
                <a:highlight>
                  <a:srgbClr val="FFFFFF"/>
                </a:highlight>
              </a:rPr>
              <a:t>In the broader Internet context, however, SSL seems already to have achieved de facto standard status. </a:t>
            </a:r>
          </a:p>
          <a:p>
            <a:pPr indent="0" lvl="0" marL="0" marR="0" rtl="0" algn="l">
              <a:lnSpc>
                <a:spcPct val="115000"/>
              </a:lnSpc>
              <a:spcBef>
                <a:spcPts val="0"/>
              </a:spcBef>
              <a:spcAft>
                <a:spcPts val="0"/>
              </a:spcAft>
              <a:buNone/>
            </a:pPr>
            <a:r>
              <a:rPr lang="en" sz="1200">
                <a:solidFill>
                  <a:schemeClr val="dk1"/>
                </a:solidFill>
                <a:highlight>
                  <a:srgbClr val="FFFFFF"/>
                </a:highlight>
              </a:rPr>
              <a:t>Even with technical improvements in its scalability, Kerberos may remain restricted to the small network context. </a:t>
            </a:r>
            <a:br>
              <a:rPr lang="en" sz="1200">
                <a:solidFill>
                  <a:schemeClr val="dk1"/>
                </a:solidFill>
                <a:highlight>
                  <a:srgbClr val="FFFFFF"/>
                </a:highlight>
              </a:rPr>
            </a:b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Reference</a:t>
            </a:r>
          </a:p>
        </p:txBody>
      </p:sp>
      <p:sp>
        <p:nvSpPr>
          <p:cNvPr id="280" name="Shape 28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69850" lvl="0" marL="0" marR="0" rtl="0" algn="l">
              <a:lnSpc>
                <a:spcPct val="115000"/>
              </a:lnSpc>
              <a:spcBef>
                <a:spcPts val="0"/>
              </a:spcBef>
              <a:spcAft>
                <a:spcPts val="0"/>
              </a:spcAft>
              <a:buClr>
                <a:schemeClr val="dk1"/>
              </a:buClr>
              <a:buSzPct val="78571"/>
              <a:buFont typeface="Arial"/>
              <a:buNone/>
            </a:pPr>
            <a:r>
              <a:rPr lang="en" sz="1400" u="sng">
                <a:solidFill>
                  <a:srgbClr val="1155CC"/>
                </a:solidFill>
                <a:hlinkClick r:id="rId3"/>
              </a:rPr>
              <a:t>http://www.obscure.org/~jafitz/250_p1/kerberos.htm</a:t>
            </a:r>
          </a:p>
          <a:p>
            <a:pPr indent="-69850" lvl="0" marL="0" marR="0" rtl="0" algn="l">
              <a:lnSpc>
                <a:spcPct val="115000"/>
              </a:lnSpc>
              <a:spcBef>
                <a:spcPts val="0"/>
              </a:spcBef>
              <a:spcAft>
                <a:spcPts val="0"/>
              </a:spcAft>
              <a:buClr>
                <a:schemeClr val="dk1"/>
              </a:buClr>
              <a:buSzPct val="78571"/>
              <a:buFont typeface="Arial"/>
              <a:buNone/>
            </a:pPr>
            <a:r>
              <a:rPr lang="en" sz="1400" u="sng">
                <a:solidFill>
                  <a:srgbClr val="1155CC"/>
                </a:solidFill>
                <a:hlinkClick r:id="rId4"/>
              </a:rPr>
              <a:t>http://web.mit.edu/rhel-doc/5/RHEL-5-manual/Deployment_Guide-en-US/ch-kerberos.html</a:t>
            </a:r>
          </a:p>
          <a:p>
            <a:pPr indent="-69850" lvl="0" marL="0" marR="0" rtl="0" algn="l">
              <a:lnSpc>
                <a:spcPct val="115000"/>
              </a:lnSpc>
              <a:spcBef>
                <a:spcPts val="0"/>
              </a:spcBef>
              <a:spcAft>
                <a:spcPts val="0"/>
              </a:spcAft>
              <a:buClr>
                <a:schemeClr val="dk1"/>
              </a:buClr>
              <a:buSzPct val="78571"/>
              <a:buFont typeface="Arial"/>
              <a:buNone/>
            </a:pPr>
            <a:r>
              <a:rPr lang="en" sz="1400" u="sng">
                <a:solidFill>
                  <a:srgbClr val="1155CC"/>
                </a:solidFill>
                <a:hlinkClick r:id="rId5"/>
              </a:rPr>
              <a:t>https://www.sans.org/reading-room/whitepapers/windows/overview-kerberos-authentication-proto-1288</a:t>
            </a:r>
          </a:p>
          <a:p>
            <a:pPr indent="-69850" lvl="0" marL="0" marR="0" rtl="0" algn="l">
              <a:lnSpc>
                <a:spcPct val="115000"/>
              </a:lnSpc>
              <a:spcBef>
                <a:spcPts val="0"/>
              </a:spcBef>
              <a:spcAft>
                <a:spcPts val="0"/>
              </a:spcAft>
              <a:buClr>
                <a:schemeClr val="dk1"/>
              </a:buClr>
              <a:buSzPct val="78571"/>
              <a:buFont typeface="Arial"/>
              <a:buNone/>
            </a:pPr>
            <a:r>
              <a:rPr lang="en" sz="1400" u="sng">
                <a:solidFill>
                  <a:srgbClr val="1155CC"/>
                </a:solidFill>
                <a:hlinkClick r:id="rId6"/>
              </a:rPr>
              <a:t>https://en.wikipedia.org/wiki/Kerberos_(protocol)</a:t>
            </a:r>
          </a:p>
          <a:p>
            <a:pPr indent="-69850" lvl="0" marL="0" marR="0" rtl="0" algn="l">
              <a:lnSpc>
                <a:spcPct val="115000"/>
              </a:lnSpc>
              <a:spcBef>
                <a:spcPts val="0"/>
              </a:spcBef>
              <a:spcAft>
                <a:spcPts val="0"/>
              </a:spcAft>
              <a:buClr>
                <a:schemeClr val="dk1"/>
              </a:buClr>
              <a:buSzPct val="78571"/>
              <a:buFont typeface="Arial"/>
              <a:buNone/>
            </a:pPr>
            <a:r>
              <a:rPr lang="en" sz="1400" u="sng">
                <a:solidFill>
                  <a:srgbClr val="1155CC"/>
                </a:solidFill>
                <a:hlinkClick r:id="rId7"/>
              </a:rPr>
              <a:t>http://www.kerberos.org/software/whykerberos.pdf</a:t>
            </a:r>
          </a:p>
          <a:p>
            <a:pPr indent="-69850" lvl="0" marL="0" marR="0" rtl="0" algn="l">
              <a:lnSpc>
                <a:spcPct val="115000"/>
              </a:lnSpc>
              <a:spcBef>
                <a:spcPts val="0"/>
              </a:spcBef>
              <a:spcAft>
                <a:spcPts val="0"/>
              </a:spcAft>
              <a:buClr>
                <a:schemeClr val="dk1"/>
              </a:buClr>
              <a:buSzPct val="78571"/>
              <a:buFont typeface="Arial"/>
              <a:buNone/>
            </a:pPr>
            <a:r>
              <a:rPr lang="en" sz="1400" u="sng">
                <a:solidFill>
                  <a:srgbClr val="1155CC"/>
                </a:solidFill>
                <a:hlinkClick r:id="rId8"/>
              </a:rPr>
              <a:t>http://www.kerberos.org/about/FAQ.html</a:t>
            </a:r>
          </a:p>
          <a:p>
            <a:pPr lvl="0" rtl="0">
              <a:spcBef>
                <a:spcPts val="0"/>
              </a:spcBef>
              <a:spcAft>
                <a:spcPts val="0"/>
              </a:spcAft>
              <a:buClr>
                <a:schemeClr val="dk1"/>
              </a:buClr>
              <a:buSzPct val="78571"/>
              <a:buFont typeface="Arial"/>
              <a:buNone/>
            </a:pPr>
            <a:r>
              <a:rPr lang="en" sz="1400" u="sng">
                <a:solidFill>
                  <a:srgbClr val="1155CC"/>
                </a:solidFill>
                <a:hlinkClick r:id="rId9"/>
              </a:rPr>
              <a:t>https://www.youtube.com/watch?v=KD2Q-2ToloE</a:t>
            </a:r>
          </a:p>
          <a:p>
            <a:pPr lvl="0" rtl="0">
              <a:spcBef>
                <a:spcPts val="0"/>
              </a:spcBef>
              <a:spcAft>
                <a:spcPts val="0"/>
              </a:spcAft>
              <a:buClr>
                <a:schemeClr val="dk1"/>
              </a:buClr>
              <a:buSzPct val="78571"/>
              <a:buFont typeface="Arial"/>
              <a:buNone/>
            </a:pPr>
            <a:r>
              <a:t/>
            </a:r>
            <a:endParaRPr sz="1400" u="sng">
              <a:solidFill>
                <a:srgbClr val="1155CC"/>
              </a:solidFill>
            </a:endParaRPr>
          </a:p>
          <a:p>
            <a:pPr lvl="0" rtl="0">
              <a:spcBef>
                <a:spcPts val="0"/>
              </a:spcBef>
              <a:spcAft>
                <a:spcPts val="0"/>
              </a:spcAft>
              <a:buClr>
                <a:schemeClr val="dk1"/>
              </a:buClr>
              <a:buSzPct val="78571"/>
              <a:buFont typeface="Arial"/>
              <a:buNone/>
            </a:pPr>
            <a:r>
              <a:t/>
            </a:r>
            <a:endParaRPr sz="1400" u="sng">
              <a:solidFill>
                <a:srgbClr val="1155CC"/>
              </a:solidFill>
            </a:endParaRPr>
          </a:p>
          <a:p>
            <a:pPr indent="-69850" lvl="0" marL="0" marR="0" rtl="0" algn="l">
              <a:lnSpc>
                <a:spcPct val="115000"/>
              </a:lnSpc>
              <a:spcBef>
                <a:spcPts val="0"/>
              </a:spcBef>
              <a:spcAft>
                <a:spcPts val="0"/>
              </a:spcAft>
              <a:buClr>
                <a:schemeClr val="dk1"/>
              </a:buClr>
              <a:buSzPct val="78571"/>
              <a:buFont typeface="Arial"/>
              <a:buNone/>
            </a:pPr>
            <a:r>
              <a:t/>
            </a:r>
            <a:endParaRPr sz="1400" u="sng">
              <a:solidFill>
                <a:srgbClr val="1155CC"/>
              </a:solidFill>
            </a:endParaRPr>
          </a:p>
          <a:p>
            <a:pPr indent="-69850" lvl="0" marL="0" marR="0" rtl="0" algn="l">
              <a:lnSpc>
                <a:spcPct val="115000"/>
              </a:lnSpc>
              <a:spcBef>
                <a:spcPts val="0"/>
              </a:spcBef>
              <a:spcAft>
                <a:spcPts val="0"/>
              </a:spcAft>
              <a:buClr>
                <a:schemeClr val="dk1"/>
              </a:buClr>
              <a:buSzPct val="78571"/>
              <a:buFont typeface="Arial"/>
              <a:buNone/>
            </a:pPr>
            <a:r>
              <a:t/>
            </a:r>
            <a:endParaRPr sz="1400" u="sng">
              <a:solidFill>
                <a:srgbClr val="1155CC"/>
              </a:solidFill>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p:nvPr/>
        </p:nvSpPr>
        <p:spPr>
          <a:xfrm>
            <a:off x="1386141" y="1962150"/>
            <a:ext cx="6371954" cy="1218845"/>
          </a:xfrm>
          <a:prstGeom prst="rect">
            <a:avLst/>
          </a:prstGeom>
        </p:spPr>
        <p:txBody>
          <a:bodyPr>
            <a:prstTxWarp prst="textPlain"/>
          </a:bodyPr>
          <a:lstStyle/>
          <a:p>
            <a:pPr lvl="0" algn="ctr"/>
            <a:r>
              <a:rPr b="0" i="0">
                <a:ln cap="flat" cmpd="sng" w="9525">
                  <a:solidFill>
                    <a:schemeClr val="dk2"/>
                  </a:solidFill>
                  <a:prstDash val="solid"/>
                  <a:round/>
                  <a:headEnd len="med" w="med" type="none"/>
                  <a:tailEnd len="med" w="med" type="none"/>
                </a:ln>
                <a:solidFill>
                  <a:schemeClr val="lt2"/>
                </a:solidFill>
                <a:latin typeface="Arial"/>
              </a:rPr>
              <a:t>Thank you!</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Manage key centrally &amp; Using same password</a:t>
            </a:r>
          </a:p>
        </p:txBody>
      </p:sp>
      <p:pic>
        <p:nvPicPr>
          <p:cNvPr id="75" name="Shape 75"/>
          <p:cNvPicPr preferRelativeResize="0"/>
          <p:nvPr/>
        </p:nvPicPr>
        <p:blipFill>
          <a:blip r:embed="rId3">
            <a:alphaModFix/>
          </a:blip>
          <a:stretch>
            <a:fillRect/>
          </a:stretch>
        </p:blipFill>
        <p:spPr>
          <a:xfrm>
            <a:off x="891524" y="3239374"/>
            <a:ext cx="3072974" cy="1078724"/>
          </a:xfrm>
          <a:prstGeom prst="rect">
            <a:avLst/>
          </a:prstGeom>
          <a:noFill/>
          <a:ln>
            <a:noFill/>
          </a:ln>
        </p:spPr>
      </p:pic>
      <p:sp>
        <p:nvSpPr>
          <p:cNvPr id="76" name="Shape 76"/>
          <p:cNvSpPr/>
          <p:nvPr/>
        </p:nvSpPr>
        <p:spPr>
          <a:xfrm>
            <a:off x="1961400" y="1642000"/>
            <a:ext cx="768000" cy="572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Client</a:t>
            </a:r>
          </a:p>
        </p:txBody>
      </p:sp>
      <p:sp>
        <p:nvSpPr>
          <p:cNvPr id="77" name="Shape 77"/>
          <p:cNvSpPr/>
          <p:nvPr/>
        </p:nvSpPr>
        <p:spPr>
          <a:xfrm>
            <a:off x="672075" y="4193200"/>
            <a:ext cx="1124700" cy="480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Username</a:t>
            </a:r>
          </a:p>
          <a:p>
            <a:pPr lvl="0">
              <a:spcBef>
                <a:spcPts val="0"/>
              </a:spcBef>
              <a:buNone/>
            </a:pPr>
            <a:r>
              <a:rPr lang="en"/>
              <a:t>Password</a:t>
            </a:r>
          </a:p>
        </p:txBody>
      </p:sp>
      <p:sp>
        <p:nvSpPr>
          <p:cNvPr id="78" name="Shape 78"/>
          <p:cNvSpPr/>
          <p:nvPr/>
        </p:nvSpPr>
        <p:spPr>
          <a:xfrm>
            <a:off x="1783050" y="4193200"/>
            <a:ext cx="1124700" cy="480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Username</a:t>
            </a:r>
          </a:p>
          <a:p>
            <a:pPr lvl="0" rtl="0">
              <a:spcBef>
                <a:spcPts val="0"/>
              </a:spcBef>
              <a:buNone/>
            </a:pPr>
            <a:r>
              <a:rPr lang="en"/>
              <a:t>Password</a:t>
            </a:r>
          </a:p>
        </p:txBody>
      </p:sp>
      <p:sp>
        <p:nvSpPr>
          <p:cNvPr id="79" name="Shape 79"/>
          <p:cNvSpPr/>
          <p:nvPr/>
        </p:nvSpPr>
        <p:spPr>
          <a:xfrm>
            <a:off x="2907750" y="4193200"/>
            <a:ext cx="1124700" cy="480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Username</a:t>
            </a:r>
          </a:p>
          <a:p>
            <a:pPr lvl="0" rtl="0">
              <a:spcBef>
                <a:spcPts val="0"/>
              </a:spcBef>
              <a:buNone/>
            </a:pPr>
            <a:r>
              <a:rPr lang="en"/>
              <a:t>Password</a:t>
            </a:r>
          </a:p>
        </p:txBody>
      </p:sp>
      <p:cxnSp>
        <p:nvCxnSpPr>
          <p:cNvPr id="80" name="Shape 80"/>
          <p:cNvCxnSpPr>
            <a:stCxn id="76" idx="2"/>
          </p:cNvCxnSpPr>
          <p:nvPr/>
        </p:nvCxnSpPr>
        <p:spPr>
          <a:xfrm flipH="1">
            <a:off x="1494900" y="2214700"/>
            <a:ext cx="850500" cy="1018500"/>
          </a:xfrm>
          <a:prstGeom prst="straightConnector1">
            <a:avLst/>
          </a:prstGeom>
          <a:noFill/>
          <a:ln cap="flat" cmpd="sng" w="9525">
            <a:solidFill>
              <a:schemeClr val="dk2"/>
            </a:solidFill>
            <a:prstDash val="solid"/>
            <a:round/>
            <a:headEnd len="lg" w="lg" type="none"/>
            <a:tailEnd len="lg" w="lg" type="triangle"/>
          </a:ln>
        </p:spPr>
      </p:cxnSp>
      <p:cxnSp>
        <p:nvCxnSpPr>
          <p:cNvPr id="81" name="Shape 81"/>
          <p:cNvCxnSpPr>
            <a:stCxn id="76" idx="2"/>
            <a:endCxn id="75" idx="0"/>
          </p:cNvCxnSpPr>
          <p:nvPr/>
        </p:nvCxnSpPr>
        <p:spPr>
          <a:xfrm>
            <a:off x="2345400" y="2214700"/>
            <a:ext cx="82500" cy="1024800"/>
          </a:xfrm>
          <a:prstGeom prst="straightConnector1">
            <a:avLst/>
          </a:prstGeom>
          <a:noFill/>
          <a:ln cap="flat" cmpd="sng" w="9525">
            <a:solidFill>
              <a:schemeClr val="dk2"/>
            </a:solidFill>
            <a:prstDash val="solid"/>
            <a:round/>
            <a:headEnd len="lg" w="lg" type="none"/>
            <a:tailEnd len="lg" w="lg" type="triangle"/>
          </a:ln>
        </p:spPr>
      </p:cxnSp>
      <p:cxnSp>
        <p:nvCxnSpPr>
          <p:cNvPr id="82" name="Shape 82"/>
          <p:cNvCxnSpPr>
            <a:stCxn id="76" idx="2"/>
          </p:cNvCxnSpPr>
          <p:nvPr/>
        </p:nvCxnSpPr>
        <p:spPr>
          <a:xfrm>
            <a:off x="2345400" y="2214700"/>
            <a:ext cx="960300" cy="977100"/>
          </a:xfrm>
          <a:prstGeom prst="straightConnector1">
            <a:avLst/>
          </a:prstGeom>
          <a:noFill/>
          <a:ln cap="flat" cmpd="sng" w="9525">
            <a:solidFill>
              <a:schemeClr val="dk2"/>
            </a:solidFill>
            <a:prstDash val="solid"/>
            <a:round/>
            <a:headEnd len="lg" w="lg" type="none"/>
            <a:tailEnd len="lg" w="lg" type="triangle"/>
          </a:ln>
        </p:spPr>
      </p:cxnSp>
      <p:sp>
        <p:nvSpPr>
          <p:cNvPr id="83" name="Shape 83"/>
          <p:cNvSpPr/>
          <p:nvPr/>
        </p:nvSpPr>
        <p:spPr>
          <a:xfrm>
            <a:off x="5254775" y="1635825"/>
            <a:ext cx="768000" cy="572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Client</a:t>
            </a:r>
          </a:p>
        </p:txBody>
      </p:sp>
      <p:sp>
        <p:nvSpPr>
          <p:cNvPr id="84" name="Shape 84"/>
          <p:cNvSpPr/>
          <p:nvPr/>
        </p:nvSpPr>
        <p:spPr>
          <a:xfrm>
            <a:off x="6762000" y="2214700"/>
            <a:ext cx="1481400" cy="572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Username</a:t>
            </a:r>
          </a:p>
          <a:p>
            <a:pPr lvl="0" rtl="0">
              <a:spcBef>
                <a:spcPts val="0"/>
              </a:spcBef>
              <a:buNone/>
            </a:pPr>
            <a:r>
              <a:rPr lang="en"/>
              <a:t>Password</a:t>
            </a:r>
          </a:p>
        </p:txBody>
      </p:sp>
      <p:sp>
        <p:nvSpPr>
          <p:cNvPr id="85" name="Shape 85"/>
          <p:cNvSpPr/>
          <p:nvPr/>
        </p:nvSpPr>
        <p:spPr>
          <a:xfrm>
            <a:off x="6762000" y="1655725"/>
            <a:ext cx="1481400" cy="572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Authentication</a:t>
            </a:r>
          </a:p>
          <a:p>
            <a:pPr lvl="0" rtl="0">
              <a:spcBef>
                <a:spcPts val="0"/>
              </a:spcBef>
              <a:buNone/>
            </a:pPr>
            <a:r>
              <a:rPr lang="en"/>
              <a:t>Server</a:t>
            </a:r>
          </a:p>
        </p:txBody>
      </p:sp>
      <p:pic>
        <p:nvPicPr>
          <p:cNvPr id="86" name="Shape 86"/>
          <p:cNvPicPr preferRelativeResize="0"/>
          <p:nvPr/>
        </p:nvPicPr>
        <p:blipFill>
          <a:blip r:embed="rId3">
            <a:alphaModFix/>
          </a:blip>
          <a:stretch>
            <a:fillRect/>
          </a:stretch>
        </p:blipFill>
        <p:spPr>
          <a:xfrm>
            <a:off x="4733524" y="3239374"/>
            <a:ext cx="3072974" cy="1078724"/>
          </a:xfrm>
          <a:prstGeom prst="rect">
            <a:avLst/>
          </a:prstGeom>
          <a:noFill/>
          <a:ln>
            <a:noFill/>
          </a:ln>
        </p:spPr>
      </p:pic>
      <p:cxnSp>
        <p:nvCxnSpPr>
          <p:cNvPr id="87" name="Shape 87"/>
          <p:cNvCxnSpPr/>
          <p:nvPr/>
        </p:nvCxnSpPr>
        <p:spPr>
          <a:xfrm flipH="1">
            <a:off x="5253275" y="2214700"/>
            <a:ext cx="330600" cy="1045800"/>
          </a:xfrm>
          <a:prstGeom prst="straightConnector1">
            <a:avLst/>
          </a:prstGeom>
          <a:noFill/>
          <a:ln cap="flat" cmpd="sng" w="9525">
            <a:solidFill>
              <a:schemeClr val="dk2"/>
            </a:solidFill>
            <a:prstDash val="solid"/>
            <a:round/>
            <a:headEnd len="lg" w="lg" type="none"/>
            <a:tailEnd len="lg" w="lg" type="triangle"/>
          </a:ln>
        </p:spPr>
      </p:cxnSp>
      <p:cxnSp>
        <p:nvCxnSpPr>
          <p:cNvPr id="88" name="Shape 88"/>
          <p:cNvCxnSpPr>
            <a:endCxn id="86" idx="0"/>
          </p:cNvCxnSpPr>
          <p:nvPr/>
        </p:nvCxnSpPr>
        <p:spPr>
          <a:xfrm>
            <a:off x="5583912" y="2214574"/>
            <a:ext cx="686100" cy="1024800"/>
          </a:xfrm>
          <a:prstGeom prst="straightConnector1">
            <a:avLst/>
          </a:prstGeom>
          <a:noFill/>
          <a:ln cap="flat" cmpd="sng" w="9525">
            <a:solidFill>
              <a:schemeClr val="dk2"/>
            </a:solidFill>
            <a:prstDash val="solid"/>
            <a:round/>
            <a:headEnd len="lg" w="lg" type="none"/>
            <a:tailEnd len="lg" w="lg" type="triangle"/>
          </a:ln>
        </p:spPr>
      </p:cxnSp>
      <p:cxnSp>
        <p:nvCxnSpPr>
          <p:cNvPr id="89" name="Shape 89"/>
          <p:cNvCxnSpPr/>
          <p:nvPr/>
        </p:nvCxnSpPr>
        <p:spPr>
          <a:xfrm>
            <a:off x="5583875" y="2214700"/>
            <a:ext cx="1562100" cy="10596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rIns="91425" tIns="91425">
            <a:noAutofit/>
          </a:bodyPr>
          <a:lstStyle/>
          <a:p>
            <a:pPr lvl="0">
              <a:lnSpc>
                <a:spcPct val="115000"/>
              </a:lnSpc>
              <a:spcBef>
                <a:spcPts val="0"/>
              </a:spcBef>
              <a:spcAft>
                <a:spcPts val="1600"/>
              </a:spcAft>
              <a:buNone/>
            </a:pPr>
            <a:r>
              <a:rPr lang="en" sz="2400">
                <a:solidFill>
                  <a:schemeClr val="dk2"/>
                </a:solidFill>
              </a:rPr>
              <a:t> Passwords transmitting</a:t>
            </a:r>
          </a:p>
        </p:txBody>
      </p:sp>
      <p:pic>
        <p:nvPicPr>
          <p:cNvPr id="95" name="Shape 95"/>
          <p:cNvPicPr preferRelativeResize="0"/>
          <p:nvPr/>
        </p:nvPicPr>
        <p:blipFill>
          <a:blip r:embed="rId3">
            <a:alphaModFix/>
          </a:blip>
          <a:stretch>
            <a:fillRect/>
          </a:stretch>
        </p:blipFill>
        <p:spPr>
          <a:xfrm>
            <a:off x="2084824" y="1580899"/>
            <a:ext cx="5061425" cy="2397524"/>
          </a:xfrm>
          <a:prstGeom prst="rect">
            <a:avLst/>
          </a:prstGeom>
          <a:noFill/>
          <a:ln>
            <a:noFill/>
          </a:ln>
        </p:spPr>
      </p:pic>
      <p:sp>
        <p:nvSpPr>
          <p:cNvPr id="96" name="Shape 96"/>
          <p:cNvSpPr txBox="1"/>
          <p:nvPr/>
        </p:nvSpPr>
        <p:spPr>
          <a:xfrm>
            <a:off x="904350" y="4169175"/>
            <a:ext cx="6368100" cy="734700"/>
          </a:xfrm>
          <a:prstGeom prst="rect">
            <a:avLst/>
          </a:prstGeom>
          <a:noFill/>
          <a:ln>
            <a:noFill/>
          </a:ln>
        </p:spPr>
        <p:txBody>
          <a:bodyPr anchorCtr="0" anchor="t" bIns="91425" lIns="91425" rIns="91425" tIns="91425">
            <a:noAutofit/>
          </a:bodyPr>
          <a:lstStyle/>
          <a:p>
            <a:pPr lvl="0">
              <a:spcBef>
                <a:spcPts val="0"/>
              </a:spcBef>
              <a:buNone/>
            </a:pPr>
            <a:r>
              <a:rPr lang="en" sz="2400"/>
              <a:t>Never transmitting Passwords !</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480700" y="445025"/>
            <a:ext cx="5720400" cy="572700"/>
          </a:xfrm>
          <a:prstGeom prst="rect">
            <a:avLst/>
          </a:prstGeom>
        </p:spPr>
        <p:txBody>
          <a:bodyPr anchorCtr="0" anchor="t" bIns="91425" lIns="91425" rIns="91425" tIns="91425">
            <a:noAutofit/>
          </a:bodyPr>
          <a:lstStyle/>
          <a:p>
            <a:pPr lvl="0">
              <a:spcBef>
                <a:spcPts val="0"/>
              </a:spcBef>
              <a:buNone/>
            </a:pPr>
            <a:r>
              <a:rPr lang="en"/>
              <a:t>Definition of Kerberos</a:t>
            </a:r>
          </a:p>
        </p:txBody>
      </p:sp>
      <p:sp>
        <p:nvSpPr>
          <p:cNvPr id="102" name="Shape 102"/>
          <p:cNvSpPr txBox="1"/>
          <p:nvPr>
            <p:ph idx="1" type="body"/>
          </p:nvPr>
        </p:nvSpPr>
        <p:spPr>
          <a:xfrm>
            <a:off x="480700" y="1416850"/>
            <a:ext cx="8053800" cy="2943000"/>
          </a:xfrm>
          <a:prstGeom prst="rect">
            <a:avLst/>
          </a:prstGeom>
        </p:spPr>
        <p:txBody>
          <a:bodyPr anchorCtr="0" anchor="t" bIns="91425" lIns="91425" rIns="91425" tIns="91425">
            <a:noAutofit/>
          </a:bodyPr>
          <a:lstStyle/>
          <a:p>
            <a:pPr lvl="0" rtl="0">
              <a:spcBef>
                <a:spcPts val="0"/>
              </a:spcBef>
              <a:spcAft>
                <a:spcPts val="0"/>
              </a:spcAft>
              <a:buNone/>
            </a:pPr>
            <a:r>
              <a:rPr lang="en">
                <a:solidFill>
                  <a:schemeClr val="dk1"/>
                </a:solidFill>
              </a:rPr>
              <a:t>Kerberos  is a computer network </a:t>
            </a:r>
            <a:r>
              <a:rPr lang="en" u="sng">
                <a:solidFill>
                  <a:schemeClr val="dk1"/>
                </a:solidFill>
              </a:rPr>
              <a:t>authentication protocol</a:t>
            </a:r>
            <a:r>
              <a:rPr lang="en">
                <a:solidFill>
                  <a:schemeClr val="dk1"/>
                </a:solidFill>
              </a:rPr>
              <a:t> which works on the basis of </a:t>
            </a:r>
            <a:r>
              <a:rPr lang="en" u="sng">
                <a:solidFill>
                  <a:schemeClr val="dk1"/>
                </a:solidFill>
              </a:rPr>
              <a:t>'tickets'</a:t>
            </a:r>
            <a:r>
              <a:rPr lang="en">
                <a:solidFill>
                  <a:schemeClr val="dk1"/>
                </a:solidFill>
              </a:rPr>
              <a:t> to allow nodes communicating over a</a:t>
            </a:r>
            <a:r>
              <a:rPr lang="en" u="sng">
                <a:solidFill>
                  <a:schemeClr val="dk1"/>
                </a:solidFill>
              </a:rPr>
              <a:t> non-secure</a:t>
            </a:r>
            <a:r>
              <a:rPr lang="en">
                <a:solidFill>
                  <a:schemeClr val="dk1"/>
                </a:solidFill>
              </a:rPr>
              <a:t> network to prove their identity to one another in a secure manner. </a:t>
            </a:r>
          </a:p>
          <a:p>
            <a:pPr lvl="0" rtl="0">
              <a:spcBef>
                <a:spcPts val="0"/>
              </a:spcBef>
              <a:spcAft>
                <a:spcPts val="0"/>
              </a:spcAft>
              <a:buNone/>
            </a:pPr>
            <a:r>
              <a:t/>
            </a:r>
            <a:endParaRPr>
              <a:solidFill>
                <a:schemeClr val="dk1"/>
              </a:solidFill>
            </a:endParaRPr>
          </a:p>
          <a:p>
            <a:pPr lvl="0">
              <a:spcBef>
                <a:spcPts val="0"/>
              </a:spcBef>
              <a:spcAft>
                <a:spcPts val="0"/>
              </a:spcAft>
              <a:buClr>
                <a:schemeClr val="dk1"/>
              </a:buClr>
              <a:buSzPct val="61111"/>
              <a:buFont typeface="Arial"/>
              <a:buNone/>
            </a:pPr>
            <a:r>
              <a:rPr lang="en">
                <a:solidFill>
                  <a:schemeClr val="dk1"/>
                </a:solidFill>
              </a:rPr>
              <a:t>It is based on </a:t>
            </a:r>
            <a:r>
              <a:rPr lang="en" u="sng">
                <a:solidFill>
                  <a:schemeClr val="dk1"/>
                </a:solidFill>
              </a:rPr>
              <a:t>client–server</a:t>
            </a:r>
            <a:r>
              <a:rPr lang="en">
                <a:solidFill>
                  <a:schemeClr val="dk1"/>
                </a:solidFill>
              </a:rPr>
              <a:t> model and it provides </a:t>
            </a:r>
            <a:r>
              <a:rPr lang="en" u="sng">
                <a:solidFill>
                  <a:schemeClr val="dk1"/>
                </a:solidFill>
              </a:rPr>
              <a:t>mutual authentication</a:t>
            </a:r>
            <a:r>
              <a:rPr lang="en">
                <a:solidFill>
                  <a:schemeClr val="dk1"/>
                </a:solidFill>
              </a:rPr>
              <a:t>—both the user and the server verify each other's identity. Kerberos protocol messages are protected against eavesdropping and replay attacks.</a:t>
            </a:r>
          </a:p>
          <a:p>
            <a:pPr lvl="0">
              <a:spcBef>
                <a:spcPts val="0"/>
              </a:spcBef>
              <a:buNone/>
            </a:pPr>
            <a:r>
              <a:t/>
            </a:r>
            <a:endParaRPr>
              <a:solidFill>
                <a:schemeClr val="dk1"/>
              </a:solidFill>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675850" y="431775"/>
            <a:ext cx="6825000" cy="572700"/>
          </a:xfrm>
          <a:prstGeom prst="rect">
            <a:avLst/>
          </a:prstGeom>
        </p:spPr>
        <p:txBody>
          <a:bodyPr anchorCtr="0" anchor="t" bIns="91425" lIns="91425" rIns="91425" tIns="91425">
            <a:noAutofit/>
          </a:bodyPr>
          <a:lstStyle/>
          <a:p>
            <a:pPr lvl="0">
              <a:spcBef>
                <a:spcPts val="0"/>
              </a:spcBef>
              <a:buNone/>
            </a:pPr>
            <a:r>
              <a:rPr lang="en"/>
              <a:t>The goal of Kerberos</a:t>
            </a:r>
          </a:p>
        </p:txBody>
      </p:sp>
      <p:sp>
        <p:nvSpPr>
          <p:cNvPr id="108" name="Shape 108"/>
          <p:cNvSpPr txBox="1"/>
          <p:nvPr>
            <p:ph idx="1" type="body"/>
          </p:nvPr>
        </p:nvSpPr>
        <p:spPr>
          <a:xfrm>
            <a:off x="675850" y="1152475"/>
            <a:ext cx="8156400" cy="3688800"/>
          </a:xfrm>
          <a:prstGeom prst="rect">
            <a:avLst/>
          </a:prstGeom>
        </p:spPr>
        <p:txBody>
          <a:bodyPr anchorCtr="0" anchor="t" bIns="91425" lIns="91425" rIns="91425" tIns="91425">
            <a:noAutofit/>
          </a:bodyPr>
          <a:lstStyle/>
          <a:p>
            <a:pPr lvl="0" rtl="0">
              <a:spcBef>
                <a:spcPts val="0"/>
              </a:spcBef>
              <a:spcAft>
                <a:spcPts val="0"/>
              </a:spcAft>
              <a:buNone/>
            </a:pPr>
            <a:r>
              <a:t/>
            </a:r>
            <a:endParaRPr sz="1300">
              <a:solidFill>
                <a:schemeClr val="dk1"/>
              </a:solidFill>
            </a:endParaRPr>
          </a:p>
          <a:p>
            <a:pPr indent="-228600" lvl="0" marL="457200" rtl="0">
              <a:spcBef>
                <a:spcPts val="0"/>
              </a:spcBef>
              <a:spcAft>
                <a:spcPts val="0"/>
              </a:spcAft>
              <a:buClr>
                <a:schemeClr val="dk1"/>
              </a:buClr>
              <a:buChar char="❖"/>
            </a:pPr>
            <a:r>
              <a:rPr lang="en">
                <a:solidFill>
                  <a:schemeClr val="dk1"/>
                </a:solidFill>
              </a:rPr>
              <a:t>Avoid transmit unencrypted passwords over the network</a:t>
            </a:r>
          </a:p>
          <a:p>
            <a:pPr lvl="0" rtl="0">
              <a:spcBef>
                <a:spcPts val="0"/>
              </a:spcBef>
              <a:spcAft>
                <a:spcPts val="0"/>
              </a:spcAft>
              <a:buNone/>
            </a:pPr>
            <a:r>
              <a:t/>
            </a:r>
            <a:endParaRPr>
              <a:solidFill>
                <a:schemeClr val="dk1"/>
              </a:solidFill>
            </a:endParaRPr>
          </a:p>
          <a:p>
            <a:pPr indent="-228600" lvl="0" marL="457200" rtl="0">
              <a:spcBef>
                <a:spcPts val="0"/>
              </a:spcBef>
              <a:spcAft>
                <a:spcPts val="0"/>
              </a:spcAft>
              <a:buClr>
                <a:schemeClr val="dk1"/>
              </a:buClr>
              <a:buChar char="❖"/>
            </a:pPr>
            <a:r>
              <a:rPr lang="en">
                <a:solidFill>
                  <a:schemeClr val="dk1"/>
                </a:solidFill>
              </a:rPr>
              <a:t>Protect against the misuse of intercepted credentials </a:t>
            </a:r>
          </a:p>
          <a:p>
            <a:pPr lvl="0" rtl="0">
              <a:spcBef>
                <a:spcPts val="0"/>
              </a:spcBef>
              <a:spcAft>
                <a:spcPts val="0"/>
              </a:spcAft>
              <a:buNone/>
            </a:pPr>
            <a:r>
              <a:t/>
            </a:r>
            <a:endParaRPr>
              <a:solidFill>
                <a:schemeClr val="dk1"/>
              </a:solidFill>
            </a:endParaRPr>
          </a:p>
          <a:p>
            <a:pPr indent="-228600" lvl="0" marL="457200">
              <a:spcBef>
                <a:spcPts val="0"/>
              </a:spcBef>
              <a:spcAft>
                <a:spcPts val="0"/>
              </a:spcAft>
              <a:buClr>
                <a:schemeClr val="dk1"/>
              </a:buClr>
              <a:buChar char="❖"/>
            </a:pPr>
            <a:r>
              <a:rPr lang="en">
                <a:solidFill>
                  <a:schemeClr val="dk1"/>
                </a:solidFill>
              </a:rPr>
              <a:t>Make it more convenient for user by single sign-in</a:t>
            </a:r>
            <a:br>
              <a:rPr lang="en" sz="1100">
                <a:solidFill>
                  <a:schemeClr val="dk1"/>
                </a:solidFill>
              </a:rPr>
            </a:b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829200" y="445025"/>
            <a:ext cx="8003100" cy="572700"/>
          </a:xfrm>
          <a:prstGeom prst="rect">
            <a:avLst/>
          </a:prstGeom>
        </p:spPr>
        <p:txBody>
          <a:bodyPr anchorCtr="0" anchor="t" bIns="91425" lIns="91425" rIns="91425" tIns="91425">
            <a:noAutofit/>
          </a:bodyPr>
          <a:lstStyle/>
          <a:p>
            <a:pPr lvl="0">
              <a:spcBef>
                <a:spcPts val="0"/>
              </a:spcBef>
              <a:buNone/>
            </a:pPr>
            <a:r>
              <a:rPr lang="en"/>
              <a:t>How kerberos relate to our class?</a:t>
            </a:r>
          </a:p>
        </p:txBody>
      </p:sp>
      <p:sp>
        <p:nvSpPr>
          <p:cNvPr id="114" name="Shape 114"/>
          <p:cNvSpPr txBox="1"/>
          <p:nvPr>
            <p:ph idx="1" type="body"/>
          </p:nvPr>
        </p:nvSpPr>
        <p:spPr>
          <a:xfrm>
            <a:off x="889300" y="1152475"/>
            <a:ext cx="7102200" cy="2849400"/>
          </a:xfrm>
          <a:prstGeom prst="rect">
            <a:avLst/>
          </a:prstGeom>
        </p:spPr>
        <p:txBody>
          <a:bodyPr anchorCtr="0" anchor="t" bIns="91425" lIns="91425" rIns="91425" tIns="91425">
            <a:noAutofit/>
          </a:bodyPr>
          <a:lstStyle/>
          <a:p>
            <a:pPr lvl="0">
              <a:spcBef>
                <a:spcPts val="0"/>
              </a:spcBef>
              <a:spcAft>
                <a:spcPts val="0"/>
              </a:spcAft>
              <a:buClr>
                <a:schemeClr val="dk1"/>
              </a:buClr>
              <a:buSzPct val="78571"/>
              <a:buFont typeface="Arial"/>
              <a:buNone/>
            </a:pPr>
            <a:r>
              <a:rPr lang="en" sz="1400">
                <a:solidFill>
                  <a:schemeClr val="dk1"/>
                </a:solidFill>
              </a:rPr>
              <a:t>This is a client-server based model that we are familiar with.</a:t>
            </a:r>
          </a:p>
          <a:p>
            <a:pPr lvl="0" rtl="0">
              <a:spcBef>
                <a:spcPts val="0"/>
              </a:spcBef>
              <a:spcAft>
                <a:spcPts val="0"/>
              </a:spcAft>
              <a:buClr>
                <a:schemeClr val="dk1"/>
              </a:buClr>
              <a:buSzPct val="78571"/>
              <a:buFont typeface="Arial"/>
              <a:buNone/>
            </a:pPr>
            <a:r>
              <a:rPr lang="en" sz="1400">
                <a:solidFill>
                  <a:schemeClr val="dk1"/>
                </a:solidFill>
              </a:rPr>
              <a:t>And it is generally accepted and used in most operating systems.</a:t>
            </a:r>
          </a:p>
          <a:p>
            <a:pPr lvl="0" rtl="0">
              <a:spcBef>
                <a:spcPts val="0"/>
              </a:spcBef>
              <a:spcAft>
                <a:spcPts val="0"/>
              </a:spcAft>
              <a:buNone/>
            </a:pPr>
            <a:r>
              <a:t/>
            </a:r>
            <a:endParaRPr sz="1400">
              <a:solidFill>
                <a:schemeClr val="dk1"/>
              </a:solidFill>
            </a:endParaRPr>
          </a:p>
          <a:p>
            <a:pPr lvl="0" rtl="0">
              <a:spcBef>
                <a:spcPts val="0"/>
              </a:spcBef>
              <a:spcAft>
                <a:spcPts val="0"/>
              </a:spcAft>
              <a:buClr>
                <a:schemeClr val="dk1"/>
              </a:buClr>
              <a:buSzPct val="78571"/>
              <a:buFont typeface="Arial"/>
              <a:buNone/>
            </a:pPr>
            <a:r>
              <a:rPr lang="en" sz="1400">
                <a:solidFill>
                  <a:schemeClr val="dk1"/>
                </a:solidFill>
              </a:rPr>
              <a:t>Kerberos client and server principals:</a:t>
            </a:r>
          </a:p>
          <a:p>
            <a:pPr lvl="0">
              <a:spcBef>
                <a:spcPts val="0"/>
              </a:spcBef>
              <a:spcAft>
                <a:spcPts val="0"/>
              </a:spcAft>
              <a:buClr>
                <a:schemeClr val="dk1"/>
              </a:buClr>
              <a:buSzPct val="78571"/>
              <a:buFont typeface="Arial"/>
              <a:buNone/>
            </a:pPr>
            <a:r>
              <a:t/>
            </a:r>
            <a:endParaRPr sz="1400">
              <a:solidFill>
                <a:schemeClr val="dk1"/>
              </a:solidFill>
            </a:endParaRPr>
          </a:p>
          <a:p>
            <a:pPr indent="-317500" lvl="0" marL="457200" rtl="0">
              <a:spcBef>
                <a:spcPts val="0"/>
              </a:spcBef>
              <a:spcAft>
                <a:spcPts val="0"/>
              </a:spcAft>
              <a:buClr>
                <a:schemeClr val="dk1"/>
              </a:buClr>
              <a:buSzPct val="100000"/>
            </a:pPr>
            <a:r>
              <a:rPr lang="en" sz="1400">
                <a:solidFill>
                  <a:schemeClr val="dk1"/>
                </a:solidFill>
              </a:rPr>
              <a:t>Server principal - The Verifier principal (when used in verify/sign) or the Decryptor principal (when used in decryption/encryption)</a:t>
            </a:r>
          </a:p>
          <a:p>
            <a:pPr lvl="0">
              <a:spcBef>
                <a:spcPts val="0"/>
              </a:spcBef>
              <a:spcAft>
                <a:spcPts val="0"/>
              </a:spcAft>
              <a:buNone/>
            </a:pPr>
            <a:r>
              <a:t/>
            </a:r>
            <a:endParaRPr sz="1400">
              <a:solidFill>
                <a:schemeClr val="dk1"/>
              </a:solidFill>
            </a:endParaRPr>
          </a:p>
          <a:p>
            <a:pPr indent="-317500" lvl="0" marL="457200">
              <a:spcBef>
                <a:spcPts val="0"/>
              </a:spcBef>
              <a:spcAft>
                <a:spcPts val="0"/>
              </a:spcAft>
              <a:buClr>
                <a:schemeClr val="dk1"/>
              </a:buClr>
              <a:buSzPct val="100000"/>
            </a:pPr>
            <a:r>
              <a:rPr lang="en" sz="1400">
                <a:solidFill>
                  <a:schemeClr val="dk1"/>
                </a:solidFill>
              </a:rPr>
              <a:t>Client principal - The Signer Principal (when used in verify/sign) or the Encryptor principal (when used in encryption/decryption)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624900" y="458275"/>
            <a:ext cx="6309300" cy="572700"/>
          </a:xfrm>
          <a:prstGeom prst="rect">
            <a:avLst/>
          </a:prstGeom>
        </p:spPr>
        <p:txBody>
          <a:bodyPr anchorCtr="0" anchor="t" bIns="91425" lIns="91425" rIns="91425" tIns="91425">
            <a:noAutofit/>
          </a:bodyPr>
          <a:lstStyle/>
          <a:p>
            <a:pPr lvl="0">
              <a:spcBef>
                <a:spcPts val="0"/>
              </a:spcBef>
              <a:buClr>
                <a:srgbClr val="000000"/>
              </a:buClr>
              <a:buSzPct val="39285"/>
              <a:buFont typeface="Arial"/>
              <a:buNone/>
            </a:pPr>
            <a:r>
              <a:rPr lang="en"/>
              <a:t>About Encryption algorithms:</a:t>
            </a:r>
          </a:p>
        </p:txBody>
      </p:sp>
      <p:sp>
        <p:nvSpPr>
          <p:cNvPr id="120" name="Shape 120"/>
          <p:cNvSpPr txBox="1"/>
          <p:nvPr>
            <p:ph idx="1" type="body"/>
          </p:nvPr>
        </p:nvSpPr>
        <p:spPr>
          <a:xfrm>
            <a:off x="624900" y="1603050"/>
            <a:ext cx="8039700" cy="2226900"/>
          </a:xfrm>
          <a:prstGeom prst="rect">
            <a:avLst/>
          </a:prstGeom>
        </p:spPr>
        <p:txBody>
          <a:bodyPr anchorCtr="0" anchor="t" bIns="91425" lIns="91425" rIns="91425" tIns="91425">
            <a:noAutofit/>
          </a:bodyPr>
          <a:lstStyle/>
          <a:p>
            <a:pPr indent="-311150" lvl="0" marL="457200" rtl="0">
              <a:spcBef>
                <a:spcPts val="0"/>
              </a:spcBef>
              <a:spcAft>
                <a:spcPts val="0"/>
              </a:spcAft>
              <a:buClr>
                <a:schemeClr val="dk1"/>
              </a:buClr>
              <a:buSzPct val="100000"/>
              <a:buChar char="●"/>
            </a:pPr>
            <a:r>
              <a:rPr b="1" lang="en" sz="1300">
                <a:solidFill>
                  <a:schemeClr val="dk1"/>
                </a:solidFill>
              </a:rPr>
              <a:t>private key cryptography</a:t>
            </a:r>
            <a:r>
              <a:rPr lang="en" sz="1300">
                <a:solidFill>
                  <a:schemeClr val="dk1"/>
                </a:solidFill>
              </a:rPr>
              <a:t> (“symmetric key") refers to an approach where the pair of entities exchanging messages share a single key used to encode and decode messages. </a:t>
            </a:r>
          </a:p>
          <a:p>
            <a:pPr lvl="0" rtl="0">
              <a:spcBef>
                <a:spcPts val="0"/>
              </a:spcBef>
              <a:spcAft>
                <a:spcPts val="0"/>
              </a:spcAft>
              <a:buNone/>
            </a:pPr>
            <a:r>
              <a:t/>
            </a:r>
            <a:endParaRPr sz="1300">
              <a:solidFill>
                <a:schemeClr val="dk1"/>
              </a:solidFill>
            </a:endParaRPr>
          </a:p>
          <a:p>
            <a:pPr indent="-311150" lvl="0" marL="457200" rtl="0">
              <a:spcBef>
                <a:spcPts val="0"/>
              </a:spcBef>
              <a:spcAft>
                <a:spcPts val="0"/>
              </a:spcAft>
              <a:buClr>
                <a:schemeClr val="dk1"/>
              </a:buClr>
              <a:buSzPct val="100000"/>
              <a:buChar char="●"/>
            </a:pPr>
            <a:r>
              <a:rPr b="1" lang="en" sz="1300">
                <a:solidFill>
                  <a:schemeClr val="dk1"/>
                </a:solidFill>
              </a:rPr>
              <a:t>public key cryptography</a:t>
            </a:r>
            <a:r>
              <a:rPr lang="en" sz="1300">
                <a:solidFill>
                  <a:schemeClr val="dk1"/>
                </a:solidFill>
              </a:rPr>
              <a:t>("asymmetric key") ,where the encoding and decoding keys are separate and difficult to derive from each other, allowing one of the keys to be made publicly available. </a:t>
            </a:r>
          </a:p>
          <a:p>
            <a:pPr lvl="0" rtl="0">
              <a:spcBef>
                <a:spcPts val="0"/>
              </a:spcBef>
              <a:spcAft>
                <a:spcPts val="0"/>
              </a:spcAft>
              <a:buNone/>
            </a:pPr>
            <a:r>
              <a:t/>
            </a:r>
            <a:endParaRPr sz="1300">
              <a:solidFill>
                <a:schemeClr val="dk1"/>
              </a:solidFill>
            </a:endParaRPr>
          </a:p>
          <a:p>
            <a:pPr indent="0" lvl="0" marL="457200" rtl="0">
              <a:spcBef>
                <a:spcPts val="0"/>
              </a:spcBef>
              <a:spcAft>
                <a:spcPts val="0"/>
              </a:spcAft>
              <a:buNone/>
            </a:pPr>
            <a:r>
              <a:rPr lang="en" sz="1300">
                <a:solidFill>
                  <a:schemeClr val="dk1"/>
                </a:solidFill>
              </a:rPr>
              <a:t>Private-key cryptography has the advantage of efficiency, but poses the fundamental problem of initially communicating the key to be used. For this reason, the two techniques are often combined. </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